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3"/>
  </p:notesMasterIdLst>
  <p:handoutMasterIdLst>
    <p:handoutMasterId r:id="rId54"/>
  </p:handoutMasterIdLst>
  <p:sldIdLst>
    <p:sldId id="256" r:id="rId2"/>
    <p:sldId id="475" r:id="rId3"/>
    <p:sldId id="473" r:id="rId4"/>
    <p:sldId id="471" r:id="rId5"/>
    <p:sldId id="474" r:id="rId6"/>
    <p:sldId id="440" r:id="rId7"/>
    <p:sldId id="439" r:id="rId8"/>
    <p:sldId id="383" r:id="rId9"/>
    <p:sldId id="379" r:id="rId10"/>
    <p:sldId id="381" r:id="rId11"/>
    <p:sldId id="382" r:id="rId12"/>
    <p:sldId id="449" r:id="rId13"/>
    <p:sldId id="450" r:id="rId14"/>
    <p:sldId id="478" r:id="rId15"/>
    <p:sldId id="479" r:id="rId16"/>
    <p:sldId id="480" r:id="rId17"/>
    <p:sldId id="484" r:id="rId18"/>
    <p:sldId id="481" r:id="rId19"/>
    <p:sldId id="483" r:id="rId20"/>
    <p:sldId id="482" r:id="rId21"/>
    <p:sldId id="485" r:id="rId22"/>
    <p:sldId id="486" r:id="rId23"/>
    <p:sldId id="487" r:id="rId24"/>
    <p:sldId id="488" r:id="rId25"/>
    <p:sldId id="491" r:id="rId26"/>
    <p:sldId id="489" r:id="rId27"/>
    <p:sldId id="490" r:id="rId28"/>
    <p:sldId id="453" r:id="rId29"/>
    <p:sldId id="454" r:id="rId30"/>
    <p:sldId id="452" r:id="rId31"/>
    <p:sldId id="459" r:id="rId32"/>
    <p:sldId id="451" r:id="rId33"/>
    <p:sldId id="257" r:id="rId34"/>
    <p:sldId id="429" r:id="rId35"/>
    <p:sldId id="272" r:id="rId36"/>
    <p:sldId id="264" r:id="rId37"/>
    <p:sldId id="269" r:id="rId38"/>
    <p:sldId id="435" r:id="rId39"/>
    <p:sldId id="331" r:id="rId40"/>
    <p:sldId id="333" r:id="rId41"/>
    <p:sldId id="332" r:id="rId42"/>
    <p:sldId id="461" r:id="rId43"/>
    <p:sldId id="462" r:id="rId44"/>
    <p:sldId id="463" r:id="rId45"/>
    <p:sldId id="303" r:id="rId46"/>
    <p:sldId id="465" r:id="rId47"/>
    <p:sldId id="477" r:id="rId48"/>
    <p:sldId id="466" r:id="rId49"/>
    <p:sldId id="476" r:id="rId50"/>
    <p:sldId id="374" r:id="rId51"/>
    <p:sldId id="377" r:id="rId5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70F"/>
    <a:srgbClr val="4013FF"/>
    <a:srgbClr val="040014"/>
    <a:srgbClr val="9F05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>
      <p:cViewPr varScale="1">
        <p:scale>
          <a:sx n="60" d="100"/>
          <a:sy n="60" d="100"/>
        </p:scale>
        <p:origin x="4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7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fld id="{9295609A-A21E-4139-8240-E411D2564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703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fld id="{A616A43C-0209-438F-B383-E5C4C1D4A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95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2CE464-0E56-4ACE-9603-BF68AC5DD71C}" type="slidenum">
              <a:rPr lang="ru-RU" smtClean="0">
                <a:latin typeface="Times New Roman" pitchFamily="18" charset="0"/>
              </a:rPr>
              <a:pPr/>
              <a:t>15</a:t>
            </a:fld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889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домовладельцу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6A43C-0209-438F-B383-E5C4C1D4A23A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513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549888-C5A9-4039-A7E4-0FE58311C871}" type="slidenum">
              <a:rPr lang="ru-RU" smtClean="0"/>
              <a:pPr/>
              <a:t>35</a:t>
            </a:fld>
            <a:endParaRPr lang="ru-RU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96951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Picture 3" descr="ANABNR2"/>
          <p:cNvPicPr>
            <a:picLocks noChangeAspect="1" noChangeArrowheads="1"/>
          </p:cNvPicPr>
          <p:nvPr/>
        </p:nvPicPr>
        <p:blipFill>
          <a:blip r:embed="rId2"/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B4B2F0A0-BBC6-487F-AD75-7BD2EE012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0E69C-49E6-4459-AE77-805E1D8B0CB5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29BA0-3489-4358-91C8-E687E81190EE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210185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87E3A-4FC6-47D6-8AF4-441F41B4672A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6800" y="423545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F1720-B70B-4C3C-BB42-A099AAF9A586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6E41D-178D-4A3B-968E-8B31739F8BFA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8B93B-5729-4ADA-B571-6E3A0D2D648A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FCB2D-5A41-46DE-B4C8-504E240683FD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9C0DD-872F-4E13-83FC-A9C5EDF6C162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ECE33-8CB3-4EF1-AB63-74F9C03F6B59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CB537-FB3B-4825-A7D6-37A13694D1E0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35F67-DB23-4E76-805C-7A1AB891F9C8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9F76D-A5D3-467C-B0C1-C2021669F044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468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469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pic>
        <p:nvPicPr>
          <p:cNvPr id="1033" name="Picture 9" descr="anabnr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47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FABF6B3-EE24-43A5-9A5C-93692C38B1C1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C8CE3E-DD57-404C-AA37-53486B4CE04B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286000"/>
            <a:ext cx="79248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Наниматель – наш сосед</a:t>
            </a: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Таким образом, </a:t>
            </a: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собственность</a:t>
            </a:r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 (владение жильем) является  жилищной </a:t>
            </a: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проблемой второй очереди</a:t>
            </a:r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, возникая только тогда, когда удовлетворены основные потребности (в данном случае, в жилище</a:t>
            </a: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)</a:t>
            </a:r>
            <a:endParaRPr lang="ru-RU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AB6C85-C3BC-43BB-A1E2-32A862516DB0}" type="slidenum">
              <a:rPr lang="ru-RU" smtClean="0"/>
              <a:pPr/>
              <a:t>10</a:t>
            </a:fld>
            <a:endParaRPr 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И, наоборот</a:t>
            </a:r>
            <a:r>
              <a:rPr lang="ru-RU" b="1" i="1" dirty="0" smtClean="0">
                <a:solidFill>
                  <a:schemeClr val="accent5">
                    <a:lumMod val="10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когда возникают ситуации </a:t>
            </a:r>
            <a:r>
              <a:rPr lang="ru-RU" b="1" i="1" dirty="0" smtClean="0">
                <a:solidFill>
                  <a:schemeClr val="accent5">
                    <a:lumMod val="10000"/>
                  </a:schemeClr>
                </a:solidFill>
              </a:rPr>
              <a:t>кризисные, </a:t>
            </a: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то обостряется внимание именно к  </a:t>
            </a:r>
            <a:r>
              <a:rPr lang="ru-RU" b="1" i="1" dirty="0" smtClean="0">
                <a:solidFill>
                  <a:schemeClr val="accent5">
                    <a:lumMod val="10000"/>
                  </a:schemeClr>
                </a:solidFill>
              </a:rPr>
              <a:t>найму жилья</a:t>
            </a:r>
            <a:endParaRPr lang="ru-RU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F68BB6-A32C-4BFE-8C68-4F717CEDBC93}" type="slidenum">
              <a:rPr lang="ru-RU" smtClean="0"/>
              <a:pPr/>
              <a:t>11</a:t>
            </a:fld>
            <a:endParaRPr 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Арендное жилье, 2019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800" smtClean="0"/>
              <a:t>Австрия – 42%  = соц – 24%</a:t>
            </a:r>
          </a:p>
          <a:p>
            <a:r>
              <a:rPr lang="ru-RU" altLang="ru-RU" sz="2800" smtClean="0"/>
              <a:t>Швеция 27 %</a:t>
            </a:r>
          </a:p>
          <a:p>
            <a:r>
              <a:rPr lang="ru-RU" altLang="ru-RU" sz="2800" smtClean="0"/>
              <a:t>Нидерланды -43,5 % - соц 29,6%</a:t>
            </a:r>
          </a:p>
          <a:p>
            <a:r>
              <a:rPr lang="ru-RU" altLang="ru-RU" sz="2800" smtClean="0"/>
              <a:t>Германия  57%</a:t>
            </a:r>
          </a:p>
          <a:p>
            <a:r>
              <a:rPr lang="ru-RU" altLang="ru-RU" sz="2800" smtClean="0"/>
              <a:t>Франция – 39,9 %</a:t>
            </a:r>
          </a:p>
          <a:p>
            <a:r>
              <a:rPr lang="ru-RU" altLang="ru-RU" sz="2800" smtClean="0"/>
              <a:t>Финляндия -32,9 %  соц – 30 %</a:t>
            </a:r>
          </a:p>
          <a:p>
            <a:r>
              <a:rPr lang="ru-RU" altLang="ru-RU" sz="2800" smtClean="0"/>
              <a:t>Дания -42 %   соц -22:%</a:t>
            </a:r>
          </a:p>
          <a:p>
            <a:r>
              <a:rPr lang="ru-RU" altLang="ru-RU" sz="2800" smtClean="0"/>
              <a:t>Норвегия -19 % - соц 4,5</a:t>
            </a:r>
          </a:p>
          <a:p>
            <a:r>
              <a:rPr lang="ru-RU" altLang="ru-RU" sz="2800" smtClean="0"/>
              <a:t>Чехия -19 %  (300 тыс – получают субсидии</a:t>
            </a:r>
          </a:p>
          <a:p>
            <a:r>
              <a:rPr lang="ru-RU" altLang="ru-RU" sz="2800" smtClean="0"/>
              <a:t>Шотландия 38 – соц. 23 </a:t>
            </a:r>
          </a:p>
          <a:p>
            <a:r>
              <a:rPr lang="ru-RU" altLang="ru-RU" smtClean="0"/>
              <a:t>Лиссабон – соц жилье 20%</a:t>
            </a:r>
          </a:p>
        </p:txBody>
      </p:sp>
    </p:spTree>
    <p:extLst>
      <p:ext uri="{BB962C8B-B14F-4D97-AF65-F5344CB8AC3E}">
        <p14:creationId xmlns:p14="http://schemas.microsoft.com/office/powerpoint/2010/main" val="413202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457F81-8BC4-4DE6-A233-048AF6E28700}" type="slidenum">
              <a:rPr lang="ru-RU" smtClean="0"/>
              <a:pPr/>
              <a:t>13</a:t>
            </a:fld>
            <a:endParaRPr lang="ru-RU" sz="140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Арендное жилье в городах Европы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40014"/>
                </a:solidFill>
              </a:rPr>
              <a:t>Вене –арендное 80% </a:t>
            </a:r>
            <a:r>
              <a:rPr lang="en-US" b="1" smtClean="0">
                <a:solidFill>
                  <a:srgbClr val="040014"/>
                </a:solidFill>
              </a:rPr>
              <a:t>/</a:t>
            </a:r>
            <a:r>
              <a:rPr lang="ru-RU" b="1" smtClean="0">
                <a:solidFill>
                  <a:srgbClr val="040014"/>
                </a:solidFill>
              </a:rPr>
              <a:t> социальное 50%</a:t>
            </a:r>
          </a:p>
          <a:p>
            <a:pPr eaLnBrk="1" hangingPunct="1"/>
            <a:r>
              <a:rPr lang="ru-RU" b="1" smtClean="0">
                <a:solidFill>
                  <a:srgbClr val="040014"/>
                </a:solidFill>
              </a:rPr>
              <a:t>Стокгольме  - 60  %</a:t>
            </a:r>
          </a:p>
          <a:p>
            <a:pPr eaLnBrk="1" hangingPunct="1"/>
            <a:r>
              <a:rPr lang="ru-RU" b="1" smtClean="0">
                <a:solidFill>
                  <a:srgbClr val="040014"/>
                </a:solidFill>
              </a:rPr>
              <a:t>Женеве - 85  %</a:t>
            </a:r>
          </a:p>
          <a:p>
            <a:pPr eaLnBrk="1" hangingPunct="1"/>
            <a:r>
              <a:rPr lang="ru-RU" b="1" smtClean="0">
                <a:solidFill>
                  <a:srgbClr val="040014"/>
                </a:solidFill>
              </a:rPr>
              <a:t>Париже - 40  %</a:t>
            </a:r>
          </a:p>
          <a:p>
            <a:pPr eaLnBrk="1" hangingPunct="1"/>
            <a:r>
              <a:rPr lang="ru-RU" b="1" smtClean="0">
                <a:solidFill>
                  <a:srgbClr val="040014"/>
                </a:solidFill>
              </a:rPr>
              <a:t>Берлине	- </a:t>
            </a:r>
            <a:r>
              <a:rPr lang="ru-RU" b="1" smtClean="0">
                <a:solidFill>
                  <a:srgbClr val="040014"/>
                </a:solidFill>
                <a:cs typeface="Arial" pitchFamily="34" charset="0"/>
              </a:rPr>
              <a:t>87,3 %</a:t>
            </a:r>
          </a:p>
          <a:p>
            <a:pPr eaLnBrk="1" hangingPunct="1"/>
            <a:r>
              <a:rPr lang="ru-RU" b="1" smtClean="0">
                <a:solidFill>
                  <a:srgbClr val="040014"/>
                </a:solidFill>
              </a:rPr>
              <a:t>Гамбурге	- </a:t>
            </a:r>
            <a:r>
              <a:rPr lang="ru-RU" b="1" smtClean="0">
                <a:solidFill>
                  <a:srgbClr val="040014"/>
                </a:solidFill>
                <a:cs typeface="Arial" pitchFamily="34" charset="0"/>
              </a:rPr>
              <a:t>78,1 %</a:t>
            </a:r>
          </a:p>
        </p:txBody>
      </p:sp>
    </p:spTree>
    <p:extLst>
      <p:ext uri="{BB962C8B-B14F-4D97-AF65-F5344CB8AC3E}">
        <p14:creationId xmlns:p14="http://schemas.microsoft.com/office/powerpoint/2010/main" val="189735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F08F92-A1DF-486D-9B03-8DE8191B77B3}" type="slidenum">
              <a:rPr lang="ru-RU" smtClean="0"/>
              <a:pPr/>
              <a:t>14</a:t>
            </a:fld>
            <a:endParaRPr lang="ru-RU" sz="140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Швейцария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40014"/>
                </a:solidFill>
                <a:cs typeface="Times New Roman" pitchFamily="18" charset="0"/>
              </a:rPr>
              <a:t>Около 70% жилья в этой стране съемные квартиры или дома, </a:t>
            </a:r>
            <a:endParaRPr lang="ru-RU" b="1" smtClean="0">
              <a:solidFill>
                <a:srgbClr val="040014"/>
              </a:solidFill>
            </a:endParaRPr>
          </a:p>
          <a:p>
            <a:pPr eaLnBrk="1" hangingPunct="1"/>
            <a:r>
              <a:rPr lang="ru-RU" b="1" smtClean="0">
                <a:solidFill>
                  <a:srgbClr val="040014"/>
                </a:solidFill>
                <a:cs typeface="Times New Roman" pitchFamily="18" charset="0"/>
              </a:rPr>
              <a:t>85% из них находятся в Женеве. </a:t>
            </a:r>
          </a:p>
        </p:txBody>
      </p:sp>
    </p:spTree>
    <p:extLst>
      <p:ext uri="{BB962C8B-B14F-4D97-AF65-F5344CB8AC3E}">
        <p14:creationId xmlns:p14="http://schemas.microsoft.com/office/powerpoint/2010/main" val="15242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574576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latin typeface="Arial" charset="0"/>
              </a:rPr>
              <a:t>Какие бывают домовладельцы?</a:t>
            </a:r>
            <a:endParaRPr lang="ru-RU" sz="3200" b="1" dirty="0" smtClean="0">
              <a:latin typeface="Arial" charset="0"/>
              <a:cs typeface="Arial" charset="0"/>
            </a:endParaRP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8435280" cy="4713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b="1" dirty="0" smtClean="0">
                <a:solidFill>
                  <a:srgbClr val="05070F"/>
                </a:solidFill>
              </a:rPr>
              <a:t>Социальные :</a:t>
            </a:r>
            <a:endParaRPr lang="ru-RU" sz="3600" dirty="0" smtClean="0">
              <a:solidFill>
                <a:srgbClr val="05070F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ru-RU" sz="3600" dirty="0" smtClean="0">
                <a:solidFill>
                  <a:srgbClr val="05070F"/>
                </a:solidFill>
              </a:rPr>
              <a:t>    муниципалитет, церковь, НКО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>
                <a:solidFill>
                  <a:srgbClr val="05070F"/>
                </a:solidFill>
              </a:rPr>
              <a:t> </a:t>
            </a:r>
            <a:r>
              <a:rPr lang="ru-RU" sz="3600" b="1" dirty="0" smtClean="0">
                <a:solidFill>
                  <a:srgbClr val="05070F"/>
                </a:solidFill>
              </a:rPr>
              <a:t>Коммерческие</a:t>
            </a:r>
            <a:r>
              <a:rPr lang="ru-RU" sz="3600" dirty="0" smtClean="0">
                <a:solidFill>
                  <a:srgbClr val="05070F"/>
                </a:solidFill>
              </a:rPr>
              <a:t>  –  </a:t>
            </a:r>
            <a:r>
              <a:rPr lang="ru-RU" sz="3600" dirty="0" smtClean="0">
                <a:solidFill>
                  <a:srgbClr val="05070F"/>
                </a:solidFill>
              </a:rPr>
              <a:t>банк, страховая, </a:t>
            </a:r>
            <a:r>
              <a:rPr lang="ru-RU" sz="3600" dirty="0" err="1" smtClean="0">
                <a:solidFill>
                  <a:srgbClr val="05070F"/>
                </a:solidFill>
              </a:rPr>
              <a:t>риэлторская</a:t>
            </a:r>
            <a:r>
              <a:rPr lang="ru-RU" sz="3600" dirty="0" smtClean="0">
                <a:solidFill>
                  <a:srgbClr val="05070F"/>
                </a:solidFill>
              </a:rPr>
              <a:t>…частные </a:t>
            </a:r>
            <a:r>
              <a:rPr lang="ru-RU" sz="3600" dirty="0" smtClean="0">
                <a:solidFill>
                  <a:srgbClr val="05070F"/>
                </a:solidFill>
              </a:rPr>
              <a:t>лица (и даже муниципалитет – редко)</a:t>
            </a:r>
            <a:endParaRPr lang="ru-RU" sz="3600" dirty="0" smtClean="0">
              <a:solidFill>
                <a:srgbClr val="05070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3600" dirty="0" smtClean="0">
                <a:solidFill>
                  <a:srgbClr val="05070F"/>
                </a:solidFill>
              </a:rPr>
              <a:t> </a:t>
            </a:r>
            <a:r>
              <a:rPr lang="ru-RU" sz="3600" b="1" dirty="0" smtClean="0">
                <a:solidFill>
                  <a:srgbClr val="05070F"/>
                </a:solidFill>
              </a:rPr>
              <a:t>«Смешанные»  - </a:t>
            </a:r>
            <a:r>
              <a:rPr lang="ru-RU" sz="3600" dirty="0" smtClean="0">
                <a:solidFill>
                  <a:srgbClr val="05070F"/>
                </a:solidFill>
              </a:rPr>
              <a:t>с</a:t>
            </a:r>
            <a:r>
              <a:rPr lang="ru-RU" sz="3600" b="1" dirty="0" smtClean="0">
                <a:solidFill>
                  <a:srgbClr val="05070F"/>
                </a:solidFill>
              </a:rPr>
              <a:t>овременные </a:t>
            </a:r>
            <a:r>
              <a:rPr lang="ru-RU" sz="3600" b="1" dirty="0" smtClean="0">
                <a:solidFill>
                  <a:srgbClr val="05070F"/>
                </a:solidFill>
              </a:rPr>
              <a:t>корпорации </a:t>
            </a:r>
            <a:r>
              <a:rPr lang="ru-RU" sz="3600" dirty="0" smtClean="0">
                <a:solidFill>
                  <a:srgbClr val="05070F"/>
                </a:solidFill>
              </a:rPr>
              <a:t>(включая университеты)</a:t>
            </a:r>
            <a:endParaRPr lang="ru-RU" sz="3600" dirty="0" smtClean="0">
              <a:solidFill>
                <a:srgbClr val="05070F"/>
              </a:solidFill>
            </a:endParaRPr>
          </a:p>
          <a:p>
            <a:pPr eaLnBrk="1" hangingPunct="1"/>
            <a:r>
              <a:rPr lang="ru-RU" altLang="ru-RU" sz="2800" dirty="0" smtClean="0">
                <a:solidFill>
                  <a:srgbClr val="05070F"/>
                </a:solidFill>
              </a:rPr>
              <a:t>Ответственные, Безответственные</a:t>
            </a:r>
            <a:endParaRPr lang="ru-RU" altLang="ru-RU" sz="2800" dirty="0">
              <a:solidFill>
                <a:srgbClr val="05070F"/>
              </a:solidFill>
            </a:endParaRPr>
          </a:p>
          <a:p>
            <a:pPr eaLnBrk="1" hangingPunct="1"/>
            <a:r>
              <a:rPr lang="ru-RU" altLang="ru-RU" sz="2800" dirty="0" smtClean="0">
                <a:solidFill>
                  <a:srgbClr val="05070F"/>
                </a:solidFill>
              </a:rPr>
              <a:t>Жадные, Добросовестные, Заботливые</a:t>
            </a:r>
            <a:endParaRPr lang="ru-RU" altLang="ru-RU" sz="2800" dirty="0">
              <a:solidFill>
                <a:srgbClr val="0507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864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85813"/>
            <a:ext cx="7620000" cy="37147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00"/>
                </a:solidFill>
              </a:rPr>
              <a:t>Кто предоставляет социальное жилье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7772400" cy="48990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smtClean="0">
                <a:solidFill>
                  <a:srgbClr val="000000"/>
                </a:solidFill>
              </a:rPr>
              <a:t>Социальные домовладельцы – те, кто обеспечивает общество</a:t>
            </a:r>
            <a:r>
              <a:rPr lang="ru-RU" sz="2400" smtClean="0">
                <a:solidFill>
                  <a:srgbClr val="000000"/>
                </a:solidFill>
              </a:rPr>
              <a:t> </a:t>
            </a:r>
            <a:r>
              <a:rPr lang="ru-RU" sz="2400" b="1" smtClean="0">
                <a:solidFill>
                  <a:srgbClr val="000000"/>
                </a:solidFill>
              </a:rPr>
              <a:t>недорогим арендным жильем:</a:t>
            </a:r>
            <a:endParaRPr lang="ru-RU" sz="2400" smtClean="0">
              <a:solidFill>
                <a:srgbClr val="000000"/>
              </a:solidFill>
            </a:endParaRPr>
          </a:p>
          <a:p>
            <a:pPr eaLnBrk="1" hangingPunct="1"/>
            <a:r>
              <a:rPr lang="ru-RU" sz="2400" smtClean="0">
                <a:solidFill>
                  <a:srgbClr val="000000"/>
                </a:solidFill>
              </a:rPr>
              <a:t>Муниципалитеты</a:t>
            </a:r>
            <a:r>
              <a:rPr lang="ru-RU" sz="2800" smtClean="0">
                <a:solidFill>
                  <a:srgbClr val="000000"/>
                </a:solidFill>
              </a:rPr>
              <a:t> в самых разных странах</a:t>
            </a:r>
          </a:p>
          <a:p>
            <a:pPr eaLnBrk="1" hangingPunct="1"/>
            <a:r>
              <a:rPr lang="ru-RU" sz="2800" smtClean="0">
                <a:solidFill>
                  <a:srgbClr val="000000"/>
                </a:solidFill>
              </a:rPr>
              <a:t>Жилищные ассоциации(в Англии, Дании, Нидерландах)</a:t>
            </a:r>
          </a:p>
          <a:p>
            <a:pPr eaLnBrk="1" hangingPunct="1"/>
            <a:r>
              <a:rPr lang="ru-RU" sz="2800" smtClean="0">
                <a:solidFill>
                  <a:srgbClr val="000000"/>
                </a:solidFill>
              </a:rPr>
              <a:t>Кооперативы (В Швеции и др.странах)</a:t>
            </a:r>
          </a:p>
          <a:p>
            <a:pPr eaLnBrk="1" hangingPunct="1"/>
            <a:r>
              <a:rPr lang="ru-RU" sz="2800" smtClean="0">
                <a:solidFill>
                  <a:srgbClr val="000000"/>
                </a:solidFill>
              </a:rPr>
              <a:t>Иные не-прибыльные институты – фонды и ассоциации инвалидов или престарелых (в Норвегии)</a:t>
            </a:r>
          </a:p>
          <a:p>
            <a:pPr eaLnBrk="1" hangingPunct="1"/>
            <a:r>
              <a:rPr lang="ru-RU" sz="2800" smtClean="0">
                <a:solidFill>
                  <a:srgbClr val="000000"/>
                </a:solidFill>
              </a:rPr>
              <a:t>Церковь (старый социальный домовладелец!)</a:t>
            </a:r>
          </a:p>
        </p:txBody>
      </p:sp>
    </p:spTree>
    <p:extLst>
      <p:ext uri="{BB962C8B-B14F-4D97-AF65-F5344CB8AC3E}">
        <p14:creationId xmlns:p14="http://schemas.microsoft.com/office/powerpoint/2010/main" val="367838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  <p:bldP spid="7680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Муниципалитеты владеют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mtClean="0">
                <a:cs typeface="Times New Roman" pitchFamily="18" charset="0"/>
              </a:rPr>
              <a:t>в Германии 2,7  миллионов жилых единиц (квартир). </a:t>
            </a:r>
            <a:endParaRPr lang="ru-RU" smtClean="0"/>
          </a:p>
          <a:p>
            <a:pPr algn="just" eaLnBrk="1" hangingPunct="1">
              <a:lnSpc>
                <a:spcPct val="90000"/>
              </a:lnSpc>
            </a:pPr>
            <a:r>
              <a:rPr lang="ru-RU" smtClean="0"/>
              <a:t>  </a:t>
            </a:r>
            <a:r>
              <a:rPr lang="ru-RU" smtClean="0">
                <a:cs typeface="Times New Roman" pitchFamily="18" charset="0"/>
              </a:rPr>
              <a:t>В</a:t>
            </a:r>
            <a:r>
              <a:rPr lang="ru-RU" smtClean="0"/>
              <a:t> </a:t>
            </a:r>
            <a:r>
              <a:rPr lang="ru-RU" smtClean="0">
                <a:cs typeface="Times New Roman" pitchFamily="18" charset="0"/>
              </a:rPr>
              <a:t>Финляндии 55,4%  арендного жилья  -210 000</a:t>
            </a:r>
            <a:r>
              <a:rPr lang="ru-RU" smtClean="0"/>
              <a:t> квартир</a:t>
            </a:r>
            <a:r>
              <a:rPr lang="ru-RU" smtClean="0">
                <a:cs typeface="Times New Roman" pitchFamily="18" charset="0"/>
              </a:rPr>
              <a:t>.</a:t>
            </a:r>
            <a:endParaRPr lang="ru-RU" smtClean="0"/>
          </a:p>
          <a:p>
            <a:pPr algn="just" eaLnBrk="1" hangingPunct="1">
              <a:lnSpc>
                <a:spcPct val="90000"/>
              </a:lnSpc>
            </a:pPr>
            <a:r>
              <a:rPr lang="ru-RU" smtClean="0"/>
              <a:t> В Австрии </a:t>
            </a:r>
            <a:r>
              <a:rPr lang="ru-RU" smtClean="0">
                <a:cs typeface="Times New Roman" pitchFamily="18" charset="0"/>
              </a:rPr>
              <a:t>350 тысяч </a:t>
            </a:r>
            <a:r>
              <a:rPr lang="ru-RU" smtClean="0"/>
              <a:t>муниципальных </a:t>
            </a:r>
            <a:r>
              <a:rPr lang="ru-RU" smtClean="0">
                <a:cs typeface="Times New Roman" pitchFamily="18" charset="0"/>
              </a:rPr>
              <a:t>квартир</a:t>
            </a:r>
            <a:r>
              <a:rPr lang="ru-RU" smtClean="0"/>
              <a:t>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mtClean="0"/>
              <a:t>В Вене </a:t>
            </a:r>
            <a:r>
              <a:rPr lang="ru-RU" smtClean="0">
                <a:cs typeface="Times New Roman" pitchFamily="18" charset="0"/>
              </a:rPr>
              <a:t>около 220.000 муниципальных квартир.  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4985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Муниципальное жилье 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Во многих западноевропейских странах не менее  20% жилищного фонда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cs typeface="Times New Roman" pitchFamily="18" charset="0"/>
              </a:rPr>
              <a:t>государственные структуры следят, чтобы доля муниципального жилья не снижалась.  </a:t>
            </a:r>
            <a:endParaRPr lang="ru-RU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ea typeface="Arial Unicode MS" pitchFamily="34" charset="-128"/>
                <a:cs typeface="Arial Unicode MS" pitchFamily="34" charset="-128"/>
              </a:rPr>
              <a:t>муниципалитеты оплачивают </a:t>
            </a:r>
            <a:r>
              <a:rPr lang="ru-RU" dirty="0">
                <a:ea typeface="Arial Unicode MS" pitchFamily="34" charset="-128"/>
                <a:cs typeface="Arial Unicode MS" pitchFamily="34" charset="-128"/>
              </a:rPr>
              <a:t>квартиры в домах других домовладельцев (например, в Финляндии или Норвегии). </a:t>
            </a:r>
          </a:p>
          <a:p>
            <a:pPr eaLnBrk="1" hangingPunct="1">
              <a:lnSpc>
                <a:spcPct val="90000"/>
              </a:lnSpc>
            </a:pPr>
            <a:endParaRPr lang="ru-RU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26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Новое социальное жилье в Вене</a:t>
            </a:r>
          </a:p>
        </p:txBody>
      </p:sp>
      <p:pic>
        <p:nvPicPr>
          <p:cNvPr id="4301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752600"/>
            <a:ext cx="6858000" cy="4114800"/>
          </a:xfrm>
        </p:spPr>
      </p:pic>
    </p:spTree>
    <p:extLst>
      <p:ext uri="{BB962C8B-B14F-4D97-AF65-F5344CB8AC3E}">
        <p14:creationId xmlns:p14="http://schemas.microsoft.com/office/powerpoint/2010/main" val="279238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Доходный Дом «Россия» </a:t>
            </a:r>
            <a:r>
              <a:rPr lang="ru-RU" dirty="0" err="1" smtClean="0"/>
              <a:t>Москва,</a:t>
            </a:r>
            <a:r>
              <a:rPr lang="ru-RU" sz="3600" dirty="0" err="1" smtClean="0"/>
              <a:t>Сретенский</a:t>
            </a:r>
            <a:r>
              <a:rPr lang="ru-RU" sz="3600" dirty="0" smtClean="0"/>
              <a:t> бульвар</a:t>
            </a:r>
          </a:p>
        </p:txBody>
      </p:sp>
      <p:pic>
        <p:nvPicPr>
          <p:cNvPr id="15363" name="Содержимое 3" descr="Russia 2_DSC_089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2204864"/>
            <a:ext cx="6718126" cy="4462755"/>
          </a:xfrm>
        </p:spPr>
      </p:pic>
    </p:spTree>
    <p:extLst>
      <p:ext uri="{BB962C8B-B14F-4D97-AF65-F5344CB8AC3E}">
        <p14:creationId xmlns:p14="http://schemas.microsoft.com/office/powerpoint/2010/main" val="169264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804863"/>
          </a:xfrm>
        </p:spPr>
        <p:txBody>
          <a:bodyPr/>
          <a:lstStyle/>
          <a:p>
            <a:pPr eaLnBrk="1" hangingPunct="1"/>
            <a:r>
              <a:rPr lang="ru-RU" smtClean="0">
                <a:cs typeface="Times New Roman" pitchFamily="18" charset="0"/>
              </a:rPr>
              <a:t>Карл Маркс Хоф</a:t>
            </a:r>
            <a:r>
              <a:rPr lang="ru-RU" smtClean="0"/>
              <a:t>, 1927 г</a:t>
            </a:r>
            <a:r>
              <a:rPr lang="ru-RU" smtClean="0">
                <a:cs typeface="Times New Roman" pitchFamily="18" charset="0"/>
              </a:rPr>
              <a:t> </a:t>
            </a:r>
            <a:endParaRPr lang="ru-RU" smtClean="0"/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9263" y="1752600"/>
            <a:ext cx="6313487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196107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Типичный наниматель –кто это?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Основные наниматели квартир — студенты и молодые семьи</a:t>
            </a:r>
          </a:p>
          <a:p>
            <a:pPr>
              <a:defRPr/>
            </a:pPr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 Каждый пятый наниматель жилья – студент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    В США</a:t>
            </a:r>
          </a:p>
          <a:p>
            <a:pPr>
              <a:defRPr/>
            </a:pPr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Среди молодежи  до 25 лет – 80% снимают жилье</a:t>
            </a:r>
          </a:p>
          <a:p>
            <a:pPr>
              <a:defRPr/>
            </a:pPr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Среди молодежи до 30 лет – 60% </a:t>
            </a:r>
            <a:endParaRPr lang="ru-RU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9AF3E4-1AD1-49BA-AFB1-C5990A4DCB02}" type="slidenum">
              <a:rPr lang="ru-RU" smtClean="0"/>
              <a:pPr/>
              <a:t>21</a:t>
            </a:fld>
            <a:endParaRPr lang="ru-RU" sz="1400" smtClean="0"/>
          </a:p>
        </p:txBody>
      </p:sp>
    </p:spTree>
    <p:extLst>
      <p:ext uri="{BB962C8B-B14F-4D97-AF65-F5344CB8AC3E}">
        <p14:creationId xmlns:p14="http://schemas.microsoft.com/office/powerpoint/2010/main" val="337949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733425"/>
          </a:xfrm>
        </p:spPr>
        <p:txBody>
          <a:bodyPr/>
          <a:lstStyle/>
          <a:p>
            <a:pPr eaLnBrk="1" hangingPunct="1"/>
            <a:r>
              <a:rPr lang="ru-RU" sz="3600" smtClean="0"/>
              <a:t>Проблемы квартиросъемщиков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1066800" y="1643063"/>
            <a:ext cx="7620000" cy="4224337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ru-RU" sz="2800" dirty="0" smtClean="0">
                <a:solidFill>
                  <a:schemeClr val="accent1">
                    <a:lumMod val="10000"/>
                  </a:schemeClr>
                </a:solidFill>
                <a:cs typeface="Arial" pitchFamily="34" charset="0"/>
              </a:rPr>
              <a:t>Отсутствие договоров найма</a:t>
            </a:r>
            <a:endParaRPr lang="en-US" sz="2800" dirty="0" smtClean="0">
              <a:solidFill>
                <a:schemeClr val="accent1">
                  <a:lumMod val="10000"/>
                </a:schemeClr>
              </a:solidFill>
              <a:cs typeface="Arial" pitchFamily="34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ru-RU" sz="2800" dirty="0" smtClean="0">
                <a:solidFill>
                  <a:schemeClr val="accent1">
                    <a:lumMod val="10000"/>
                  </a:schemeClr>
                </a:solidFill>
                <a:cs typeface="Arial" pitchFamily="34" charset="0"/>
              </a:rPr>
              <a:t>Нет «</a:t>
            </a:r>
            <a:r>
              <a:rPr lang="ru-RU" sz="2800" dirty="0" smtClean="0">
                <a:solidFill>
                  <a:schemeClr val="accent1">
                    <a:lumMod val="10000"/>
                  </a:schemeClr>
                </a:solidFill>
                <a:cs typeface="Arial" pitchFamily="34" charset="0"/>
              </a:rPr>
              <a:t>безопасности  </a:t>
            </a:r>
            <a:r>
              <a:rPr lang="ru-RU" sz="2800" dirty="0" smtClean="0">
                <a:solidFill>
                  <a:schemeClr val="accent1">
                    <a:lumMod val="10000"/>
                  </a:schemeClr>
                </a:solidFill>
                <a:cs typeface="Arial" pitchFamily="34" charset="0"/>
              </a:rPr>
              <a:t>найма» – угроза выселения</a:t>
            </a:r>
          </a:p>
          <a:p>
            <a:pPr eaLnBrk="1" hangingPunct="1">
              <a:buFontTx/>
              <a:buChar char="-"/>
              <a:defRPr/>
            </a:pPr>
            <a:r>
              <a:rPr lang="ru-RU" sz="2800" dirty="0" smtClean="0">
                <a:solidFill>
                  <a:schemeClr val="accent1">
                    <a:lumMod val="10000"/>
                  </a:schemeClr>
                </a:solidFill>
                <a:cs typeface="Arial" pitchFamily="34" charset="0"/>
              </a:rPr>
              <a:t>Домовладельцы игнорируют свои обязанности</a:t>
            </a:r>
          </a:p>
          <a:p>
            <a:pPr eaLnBrk="1" hangingPunct="1">
              <a:buFontTx/>
              <a:buChar char="-"/>
              <a:defRPr/>
            </a:pPr>
            <a:r>
              <a:rPr lang="ru-RU" sz="2800" dirty="0" smtClean="0">
                <a:solidFill>
                  <a:schemeClr val="accent1">
                    <a:lumMod val="10000"/>
                  </a:schemeClr>
                </a:solidFill>
                <a:cs typeface="Arial" pitchFamily="34" charset="0"/>
              </a:rPr>
              <a:t>Высокая квартплата</a:t>
            </a:r>
            <a:endParaRPr lang="en-US" sz="2800" dirty="0" smtClean="0">
              <a:solidFill>
                <a:schemeClr val="accent1">
                  <a:lumMod val="10000"/>
                </a:schemeClr>
              </a:solidFill>
              <a:cs typeface="Arial" pitchFamily="34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ru-RU" sz="2800" dirty="0" smtClean="0">
                <a:solidFill>
                  <a:schemeClr val="accent1">
                    <a:lumMod val="10000"/>
                  </a:schemeClr>
                </a:solidFill>
                <a:cs typeface="Arial" pitchFamily="34" charset="0"/>
              </a:rPr>
              <a:t>Плохое качество жилищного фонда</a:t>
            </a:r>
            <a:endParaRPr lang="en-US" sz="2800" dirty="0" smtClean="0">
              <a:solidFill>
                <a:schemeClr val="accent1">
                  <a:lumMod val="10000"/>
                </a:schemeClr>
              </a:solidFill>
              <a:cs typeface="Arial" pitchFamily="34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ru-RU" sz="2800" dirty="0" smtClean="0">
                <a:solidFill>
                  <a:schemeClr val="accent1">
                    <a:lumMod val="10000"/>
                  </a:schemeClr>
                </a:solidFill>
                <a:cs typeface="Arial" pitchFamily="34" charset="0"/>
              </a:rPr>
              <a:t>Конфликты с соседями – собственниками квартир</a:t>
            </a:r>
            <a:endParaRPr lang="en-US" sz="2800" dirty="0" smtClean="0">
              <a:solidFill>
                <a:schemeClr val="accent1">
                  <a:lumMod val="10000"/>
                </a:schemeClr>
              </a:solidFill>
              <a:cs typeface="Arial" pitchFamily="34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ru-RU" sz="2800" dirty="0" smtClean="0">
                <a:solidFill>
                  <a:schemeClr val="accent1">
                    <a:lumMod val="10000"/>
                  </a:schemeClr>
                </a:solidFill>
                <a:cs typeface="Arial" pitchFamily="34" charset="0"/>
              </a:rPr>
              <a:t>Безграмотность в жилищной сфере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1">
                    <a:lumMod val="10000"/>
                  </a:schemeClr>
                </a:solidFill>
                <a:cs typeface="Arial" pitchFamily="34" charset="0"/>
              </a:rPr>
              <a:t> -</a:t>
            </a:r>
            <a:endParaRPr lang="hr-HR" dirty="0" smtClean="0">
              <a:solidFill>
                <a:schemeClr val="accent1">
                  <a:lumMod val="10000"/>
                </a:schemeClr>
              </a:solidFill>
              <a:cs typeface="Arial" pitchFamily="34" charset="0"/>
            </a:endParaRP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BF1193-3152-4496-8E79-6F51AD836AE4}" type="slidenum">
              <a:rPr lang="ru-RU" smtClean="0"/>
              <a:pPr/>
              <a:t>22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8057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Претензии к </a:t>
            </a:r>
            <a:r>
              <a:rPr lang="ru-RU" dirty="0" err="1" smtClean="0"/>
              <a:t>наймодателю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Высокая  квартплата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«дополнительные платежи»</a:t>
            </a:r>
          </a:p>
          <a:p>
            <a:r>
              <a:rPr lang="ru-RU" dirty="0">
                <a:solidFill>
                  <a:schemeClr val="tx2"/>
                </a:solidFill>
              </a:rPr>
              <a:t>невозвращение залога; 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Преждевременное выселение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Чрезмерный контроль собственника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6E41D-178D-4A3B-968E-8B31739F8BFA}" type="slidenum">
              <a:rPr lang="ru-RU" smtClean="0"/>
              <a:pPr>
                <a:defRPr/>
              </a:pPr>
              <a:t>23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423618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Претензии к нанимателю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задержка внесения квартплаты</a:t>
            </a:r>
          </a:p>
          <a:p>
            <a:r>
              <a:rPr lang="ru-RU" dirty="0">
                <a:solidFill>
                  <a:schemeClr val="tx2"/>
                </a:solidFill>
              </a:rPr>
              <a:t>Асоциальное поведение 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несоблюдение правил проживания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порча </a:t>
            </a:r>
            <a:r>
              <a:rPr lang="ru-RU" dirty="0">
                <a:solidFill>
                  <a:schemeClr val="tx2"/>
                </a:solidFill>
              </a:rPr>
              <a:t>имущества 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конфликты с соседями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жалобы соседей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6E41D-178D-4A3B-968E-8B31739F8BFA}" type="slidenum">
              <a:rPr lang="ru-RU" smtClean="0"/>
              <a:pPr>
                <a:defRPr/>
              </a:pPr>
              <a:t>24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4062463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5070F"/>
                </a:solidFill>
              </a:rPr>
              <a:t>Имидж у частного лица – </a:t>
            </a:r>
            <a:r>
              <a:rPr lang="ru-RU" dirty="0" err="1">
                <a:solidFill>
                  <a:srgbClr val="05070F"/>
                </a:solidFill>
              </a:rPr>
              <a:t>наймодателя</a:t>
            </a:r>
            <a:r>
              <a:rPr lang="ru-RU" dirty="0">
                <a:solidFill>
                  <a:srgbClr val="05070F"/>
                </a:solidFill>
              </a:rPr>
              <a:t>, да и у нанимателя – как правило, далеко не позитивный.</a:t>
            </a:r>
            <a:endParaRPr lang="ru-RU" dirty="0">
              <a:solidFill>
                <a:srgbClr val="05070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6E41D-178D-4A3B-968E-8B31739F8BFA}" type="slidenum">
              <a:rPr lang="ru-RU" smtClean="0"/>
              <a:pPr>
                <a:defRPr/>
              </a:pPr>
              <a:t>25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3165228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Договор найма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090807"/>
                </a:solidFill>
              </a:rPr>
              <a:t>Главный инструмент взаимодействия с жителями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090807"/>
                </a:solidFill>
              </a:rPr>
              <a:t>В Канаде типовой договор во всех газетных киосках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090807"/>
                </a:solidFill>
              </a:rPr>
              <a:t>В Англии жители участвуют в конкурсе на лучший модельный договор найма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090807"/>
                </a:solidFill>
              </a:rPr>
              <a:t>В России – его редко показывали жителям (трудно выполнить)</a:t>
            </a:r>
          </a:p>
        </p:txBody>
      </p:sp>
    </p:spTree>
    <p:extLst>
      <p:ext uri="{BB962C8B-B14F-4D97-AF65-F5344CB8AC3E}">
        <p14:creationId xmlns:p14="http://schemas.microsoft.com/office/powerpoint/2010/main" val="407848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найма жилья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5070F"/>
                </a:solidFill>
              </a:rPr>
              <a:t>можно снять рядом с работой</a:t>
            </a:r>
          </a:p>
          <a:p>
            <a:r>
              <a:rPr lang="ru-RU" dirty="0" smtClean="0">
                <a:solidFill>
                  <a:srgbClr val="05070F"/>
                </a:solidFill>
              </a:rPr>
              <a:t>гораздо </a:t>
            </a:r>
            <a:r>
              <a:rPr lang="ru-RU" dirty="0">
                <a:solidFill>
                  <a:srgbClr val="05070F"/>
                </a:solidFill>
              </a:rPr>
              <a:t>ниже </a:t>
            </a:r>
            <a:r>
              <a:rPr lang="ru-RU" dirty="0" smtClean="0">
                <a:solidFill>
                  <a:srgbClr val="05070F"/>
                </a:solidFill>
              </a:rPr>
              <a:t>затраты, чем выплата ипотеки </a:t>
            </a:r>
            <a:r>
              <a:rPr lang="ru-RU" dirty="0">
                <a:solidFill>
                  <a:srgbClr val="05070F"/>
                </a:solidFill>
              </a:rPr>
              <a:t>за </a:t>
            </a:r>
            <a:r>
              <a:rPr lang="ru-RU" dirty="0" smtClean="0">
                <a:solidFill>
                  <a:srgbClr val="05070F"/>
                </a:solidFill>
              </a:rPr>
              <a:t>собственное</a:t>
            </a:r>
          </a:p>
          <a:p>
            <a:r>
              <a:rPr lang="ru-RU" dirty="0" smtClean="0">
                <a:solidFill>
                  <a:srgbClr val="05070F"/>
                </a:solidFill>
              </a:rPr>
              <a:t> </a:t>
            </a:r>
            <a:r>
              <a:rPr lang="ru-RU" dirty="0">
                <a:solidFill>
                  <a:srgbClr val="05070F"/>
                </a:solidFill>
              </a:rPr>
              <a:t>более </a:t>
            </a:r>
            <a:r>
              <a:rPr lang="ru-RU" dirty="0" smtClean="0">
                <a:solidFill>
                  <a:srgbClr val="05070F"/>
                </a:solidFill>
              </a:rPr>
              <a:t>гибкий </a:t>
            </a:r>
            <a:r>
              <a:rPr lang="ru-RU" dirty="0">
                <a:solidFill>
                  <a:srgbClr val="05070F"/>
                </a:solidFill>
              </a:rPr>
              <a:t>и менее сложным </a:t>
            </a:r>
            <a:r>
              <a:rPr lang="ru-RU" dirty="0" smtClean="0">
                <a:solidFill>
                  <a:srgbClr val="05070F"/>
                </a:solidFill>
              </a:rPr>
              <a:t>вариант </a:t>
            </a:r>
            <a:r>
              <a:rPr lang="ru-RU" dirty="0">
                <a:solidFill>
                  <a:srgbClr val="05070F"/>
                </a:solidFill>
              </a:rPr>
              <a:t>с организационной точки зрения и с точки зрения времени. </a:t>
            </a:r>
          </a:p>
          <a:p>
            <a:r>
              <a:rPr lang="ru-RU" dirty="0">
                <a:solidFill>
                  <a:srgbClr val="05070F"/>
                </a:solidFill>
              </a:rPr>
              <a:t>н</a:t>
            </a:r>
            <a:r>
              <a:rPr lang="ru-RU" dirty="0" smtClean="0">
                <a:solidFill>
                  <a:srgbClr val="05070F"/>
                </a:solidFill>
              </a:rPr>
              <a:t>е нужно заботиться о содержании и, страховании</a:t>
            </a:r>
            <a:endParaRPr lang="ru-RU" dirty="0">
              <a:solidFill>
                <a:srgbClr val="05070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6E41D-178D-4A3B-968E-8B31739F8BFA}" type="slidenum">
              <a:rPr lang="ru-RU" smtClean="0"/>
              <a:pPr>
                <a:defRPr/>
              </a:pPr>
              <a:t>27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784368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Многолетняя поддержка найма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chemeClr val="tx2"/>
                </a:solidFill>
              </a:rPr>
              <a:t>Как необходимой для общества деятельности </a:t>
            </a:r>
            <a:r>
              <a:rPr lang="ru-RU" sz="1800" dirty="0" smtClean="0">
                <a:solidFill>
                  <a:schemeClr val="tx2"/>
                </a:solidFill>
              </a:rPr>
              <a:t>по обеспечению жилищных - базовых  потребностей граждан (часто прописанных в конституциях разных стран)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Как обязательной для муниципалитетов деятельности </a:t>
            </a:r>
            <a:r>
              <a:rPr lang="ru-RU" sz="1800" dirty="0" smtClean="0">
                <a:solidFill>
                  <a:schemeClr val="tx2"/>
                </a:solidFill>
              </a:rPr>
              <a:t>по обеспечению </a:t>
            </a:r>
            <a:r>
              <a:rPr lang="ru-RU" sz="1800" b="1" dirty="0" smtClean="0">
                <a:solidFill>
                  <a:schemeClr val="tx2"/>
                </a:solidFill>
              </a:rPr>
              <a:t>социальным</a:t>
            </a:r>
            <a:r>
              <a:rPr lang="ru-RU" sz="1800" dirty="0" smtClean="0">
                <a:solidFill>
                  <a:schemeClr val="tx2"/>
                </a:solidFill>
              </a:rPr>
              <a:t> жильем</a:t>
            </a:r>
          </a:p>
          <a:p>
            <a:r>
              <a:rPr lang="ru-RU" sz="1800" dirty="0">
                <a:solidFill>
                  <a:schemeClr val="tx2"/>
                </a:solidFill>
              </a:rPr>
              <a:t>Как </a:t>
            </a:r>
            <a:r>
              <a:rPr lang="ru-RU" sz="1800" b="1" dirty="0">
                <a:solidFill>
                  <a:schemeClr val="tx2"/>
                </a:solidFill>
              </a:rPr>
              <a:t>экономически выгодного способа </a:t>
            </a:r>
            <a:r>
              <a:rPr lang="ru-RU" sz="1800" dirty="0">
                <a:solidFill>
                  <a:schemeClr val="tx2"/>
                </a:solidFill>
              </a:rPr>
              <a:t>вложения средств (доходные дома)</a:t>
            </a:r>
          </a:p>
          <a:p>
            <a:r>
              <a:rPr lang="ru-RU" sz="1800" dirty="0" smtClean="0">
                <a:solidFill>
                  <a:schemeClr val="tx2"/>
                </a:solidFill>
              </a:rPr>
              <a:t>Как </a:t>
            </a:r>
            <a:r>
              <a:rPr lang="ru-RU" sz="1800" b="1" dirty="0" smtClean="0">
                <a:solidFill>
                  <a:schemeClr val="tx2"/>
                </a:solidFill>
              </a:rPr>
              <a:t>распространенного способа </a:t>
            </a:r>
            <a:r>
              <a:rPr lang="ru-RU" sz="1800" dirty="0" smtClean="0">
                <a:solidFill>
                  <a:schemeClr val="tx2"/>
                </a:solidFill>
              </a:rPr>
              <a:t>быстрого решения жилищных проблем через систему частного найма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6E41D-178D-4A3B-968E-8B31739F8BFA}" type="slidenum">
              <a:rPr lang="ru-RU" smtClean="0"/>
              <a:pPr>
                <a:defRPr/>
              </a:pPr>
              <a:t>28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1836083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поддержка найма и нанимателей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5070F"/>
                </a:solidFill>
              </a:rPr>
              <a:t>Экономическими инструментами (Норвегия!) </a:t>
            </a:r>
          </a:p>
          <a:p>
            <a:r>
              <a:rPr lang="ru-RU" dirty="0" smtClean="0">
                <a:solidFill>
                  <a:srgbClr val="05070F"/>
                </a:solidFill>
              </a:rPr>
              <a:t>Методами «моральными» и просветительскими - </a:t>
            </a:r>
            <a:r>
              <a:rPr lang="ru-RU" dirty="0">
                <a:solidFill>
                  <a:srgbClr val="05070F"/>
                </a:solidFill>
              </a:rPr>
              <a:t>главное </a:t>
            </a:r>
            <a:r>
              <a:rPr lang="ru-RU" dirty="0"/>
              <a:t>– </a:t>
            </a:r>
            <a:r>
              <a:rPr lang="ru-RU" b="1" dirty="0">
                <a:solidFill>
                  <a:srgbClr val="05070F"/>
                </a:solidFill>
              </a:rPr>
              <a:t>отношение общества к </a:t>
            </a:r>
            <a:r>
              <a:rPr lang="ru-RU" b="1" dirty="0" smtClean="0">
                <a:solidFill>
                  <a:srgbClr val="05070F"/>
                </a:solidFill>
              </a:rPr>
              <a:t>нанимателю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6E41D-178D-4A3B-968E-8B31739F8BFA}" type="slidenum">
              <a:rPr lang="ru-RU" smtClean="0"/>
              <a:pPr>
                <a:defRPr/>
              </a:pPr>
              <a:t>29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2799724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мы узнали во время карантина?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Что земной шар – очень мал, и на нем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   не спрятаться </a:t>
            </a:r>
            <a:r>
              <a:rPr lang="ru-RU" dirty="0" smtClean="0">
                <a:solidFill>
                  <a:schemeClr val="tx2"/>
                </a:solidFill>
              </a:rPr>
              <a:t>от инфекции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Что вирус совершенно </a:t>
            </a:r>
            <a:r>
              <a:rPr lang="ru-RU" b="1" dirty="0" smtClean="0">
                <a:solidFill>
                  <a:srgbClr val="FF0000"/>
                </a:solidFill>
              </a:rPr>
              <a:t>не различает </a:t>
            </a:r>
            <a:r>
              <a:rPr lang="ru-RU" dirty="0" smtClean="0">
                <a:solidFill>
                  <a:srgbClr val="FF0000"/>
                </a:solidFill>
              </a:rPr>
              <a:t>бедных и богатых, местных и мигрантов, «понаехавших» и «коренных» жителей </a:t>
            </a:r>
            <a:r>
              <a:rPr lang="ru-RU" dirty="0" smtClean="0">
                <a:solidFill>
                  <a:srgbClr val="FF0000"/>
                </a:solidFill>
              </a:rPr>
              <a:t>,  нанимателей и собственников, и уж тем более муниципальных нанимателей или частных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Что справиться с этой бедой – </a:t>
            </a:r>
            <a:r>
              <a:rPr lang="ru-RU" dirty="0" err="1" smtClean="0">
                <a:solidFill>
                  <a:schemeClr val="tx2"/>
                </a:solidFill>
              </a:rPr>
              <a:t>Короновирусом</a:t>
            </a:r>
            <a:r>
              <a:rPr lang="ru-RU" dirty="0" smtClean="0">
                <a:solidFill>
                  <a:schemeClr val="tx2"/>
                </a:solidFill>
              </a:rPr>
              <a:t> - можно только 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                     </a:t>
            </a:r>
            <a:r>
              <a:rPr lang="ru-RU" b="1" dirty="0" smtClean="0">
                <a:solidFill>
                  <a:schemeClr val="tx2"/>
                </a:solidFill>
              </a:rPr>
              <a:t>«всем миром»</a:t>
            </a:r>
          </a:p>
        </p:txBody>
      </p:sp>
    </p:spTree>
    <p:extLst>
      <p:ext uri="{BB962C8B-B14F-4D97-AF65-F5344CB8AC3E}">
        <p14:creationId xmlns:p14="http://schemas.microsoft.com/office/powerpoint/2010/main" val="14590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Моральная поддержка имиджа нанимателя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5070F"/>
                </a:solidFill>
              </a:rPr>
              <a:t>Наниматель – обычный гражданин</a:t>
            </a:r>
          </a:p>
          <a:p>
            <a:r>
              <a:rPr lang="ru-RU" dirty="0" smtClean="0">
                <a:solidFill>
                  <a:srgbClr val="05070F"/>
                </a:solidFill>
              </a:rPr>
              <a:t>Наниматель – </a:t>
            </a:r>
            <a:r>
              <a:rPr lang="ru-RU" dirty="0">
                <a:solidFill>
                  <a:srgbClr val="05070F"/>
                </a:solidFill>
              </a:rPr>
              <a:t>хороший </a:t>
            </a:r>
            <a:r>
              <a:rPr lang="ru-RU" dirty="0" smtClean="0">
                <a:solidFill>
                  <a:srgbClr val="05070F"/>
                </a:solidFill>
              </a:rPr>
              <a:t>сосед</a:t>
            </a:r>
          </a:p>
          <a:p>
            <a:r>
              <a:rPr lang="ru-RU" b="1" dirty="0" smtClean="0">
                <a:solidFill>
                  <a:srgbClr val="05070F"/>
                </a:solidFill>
              </a:rPr>
              <a:t>Наниматель - не </a:t>
            </a:r>
            <a:r>
              <a:rPr lang="ru-RU" b="1" dirty="0" err="1" smtClean="0">
                <a:solidFill>
                  <a:srgbClr val="05070F"/>
                </a:solidFill>
              </a:rPr>
              <a:t>лузер</a:t>
            </a:r>
            <a:r>
              <a:rPr lang="ru-RU" dirty="0" smtClean="0"/>
              <a:t>, </a:t>
            </a:r>
            <a:r>
              <a:rPr lang="ru-RU" dirty="0">
                <a:solidFill>
                  <a:srgbClr val="05070F"/>
                </a:solidFill>
              </a:rPr>
              <a:t>который не может обзавестись собственностью, а </a:t>
            </a:r>
            <a:r>
              <a:rPr lang="ru-RU" dirty="0" smtClean="0">
                <a:solidFill>
                  <a:srgbClr val="05070F"/>
                </a:solidFill>
              </a:rPr>
              <a:t>разумный </a:t>
            </a:r>
            <a:r>
              <a:rPr lang="ru-RU" dirty="0">
                <a:solidFill>
                  <a:srgbClr val="05070F"/>
                </a:solidFill>
              </a:rPr>
              <a:t>человеку, который делает свой выбор!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5070F"/>
                </a:solidFill>
              </a:rPr>
              <a:t>          Именно </a:t>
            </a:r>
            <a:r>
              <a:rPr lang="ru-RU" dirty="0" smtClean="0">
                <a:solidFill>
                  <a:srgbClr val="05070F"/>
                </a:solidFill>
              </a:rPr>
              <a:t>на эту идею работают все </a:t>
            </a:r>
            <a:r>
              <a:rPr lang="ru-RU" dirty="0" smtClean="0">
                <a:solidFill>
                  <a:srgbClr val="05070F"/>
                </a:solidFill>
              </a:rPr>
              <a:t>  организации </a:t>
            </a:r>
            <a:r>
              <a:rPr lang="ru-RU" dirty="0" smtClean="0">
                <a:solidFill>
                  <a:srgbClr val="05070F"/>
                </a:solidFill>
              </a:rPr>
              <a:t>квартиросъемщиков во всем </a:t>
            </a:r>
            <a:r>
              <a:rPr lang="ru-RU" dirty="0" smtClean="0">
                <a:solidFill>
                  <a:srgbClr val="05070F"/>
                </a:solidFill>
              </a:rPr>
              <a:t>мире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6E41D-178D-4A3B-968E-8B31739F8BFA}" type="slidenum">
              <a:rPr lang="ru-RU" smtClean="0"/>
              <a:pPr>
                <a:defRPr/>
              </a:pPr>
              <a:t>30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3988693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5070F"/>
                </a:solidFill>
              </a:rPr>
              <a:t>продвижение </a:t>
            </a:r>
            <a:r>
              <a:rPr lang="ru-RU" b="1" dirty="0">
                <a:solidFill>
                  <a:srgbClr val="05070F"/>
                </a:solidFill>
              </a:rPr>
              <a:t>позитивного имиджа нанимателей</a:t>
            </a:r>
            <a:r>
              <a:rPr lang="ru-RU" dirty="0">
                <a:solidFill>
                  <a:srgbClr val="05070F"/>
                </a:solidFill>
              </a:rPr>
              <a:t>, как достойных жителей и  </a:t>
            </a:r>
            <a:r>
              <a:rPr lang="ru-RU" dirty="0" smtClean="0">
                <a:solidFill>
                  <a:srgbClr val="05070F"/>
                </a:solidFill>
              </a:rPr>
              <a:t>соседей</a:t>
            </a:r>
          </a:p>
          <a:p>
            <a:r>
              <a:rPr lang="ru-RU" b="1" dirty="0" smtClean="0">
                <a:solidFill>
                  <a:srgbClr val="05070F"/>
                </a:solidFill>
              </a:rPr>
              <a:t>просветительская </a:t>
            </a:r>
            <a:r>
              <a:rPr lang="ru-RU" b="1" dirty="0">
                <a:solidFill>
                  <a:srgbClr val="05070F"/>
                </a:solidFill>
              </a:rPr>
              <a:t>деятельность </a:t>
            </a:r>
            <a:r>
              <a:rPr lang="ru-RU" dirty="0">
                <a:solidFill>
                  <a:srgbClr val="05070F"/>
                </a:solidFill>
              </a:rPr>
              <a:t>по </a:t>
            </a:r>
            <a:r>
              <a:rPr lang="ru-RU" b="1" dirty="0">
                <a:solidFill>
                  <a:srgbClr val="05070F"/>
                </a:solidFill>
              </a:rPr>
              <a:t>изменению отношения </a:t>
            </a:r>
            <a:r>
              <a:rPr lang="ru-RU" dirty="0">
                <a:solidFill>
                  <a:srgbClr val="05070F"/>
                </a:solidFill>
              </a:rPr>
              <a:t>к арендному жилью и  улучшению имиджа нанимателей,  формированию «нового </a:t>
            </a:r>
            <a:r>
              <a:rPr lang="ru-RU" dirty="0" smtClean="0">
                <a:solidFill>
                  <a:srgbClr val="05070F"/>
                </a:solidFill>
              </a:rPr>
              <a:t>позитивного общественного </a:t>
            </a:r>
            <a:r>
              <a:rPr lang="ru-RU" dirty="0">
                <a:solidFill>
                  <a:srgbClr val="05070F"/>
                </a:solidFill>
              </a:rPr>
              <a:t>мнения»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6E41D-178D-4A3B-968E-8B31739F8BFA}" type="slidenum">
              <a:rPr lang="ru-RU" smtClean="0"/>
              <a:pPr>
                <a:defRPr/>
              </a:pPr>
              <a:t>31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10981364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Наклейки и лозунги </a:t>
            </a: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6E41D-178D-4A3B-968E-8B31739F8BFA}" type="slidenum">
              <a:rPr lang="ru-RU" smtClean="0"/>
              <a:pPr>
                <a:defRPr/>
              </a:pPr>
              <a:t>32</a:t>
            </a:fld>
            <a:endParaRPr lang="ru-RU" sz="140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3763" y="2780928"/>
            <a:ext cx="7429500" cy="5572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64" y="2317333"/>
            <a:ext cx="7976502" cy="146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12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1426F1-7B63-45EF-A3E2-2FD4E7282B39}" type="slidenum">
              <a:rPr lang="ru-RU" smtClean="0"/>
              <a:pPr/>
              <a:t>33</a:t>
            </a:fld>
            <a:endParaRPr lang="ru-RU" sz="140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rgbClr val="4013FF"/>
                </a:solidFill>
                <a:cs typeface="Times New Roman" pitchFamily="18" charset="0"/>
              </a:rPr>
              <a:t>Движение квартиросъемщиков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cs typeface="Times New Roman" pitchFamily="18" charset="0"/>
              </a:rPr>
              <a:t> </a:t>
            </a:r>
            <a:r>
              <a:rPr lang="ru-RU" smtClean="0">
                <a:solidFill>
                  <a:srgbClr val="040014"/>
                </a:solidFill>
                <a:cs typeface="Times New Roman" pitchFamily="18" charset="0"/>
              </a:rPr>
              <a:t>вероятно одно из самых старых городских движений.</a:t>
            </a:r>
            <a:r>
              <a:rPr lang="ru-RU" smtClean="0">
                <a:solidFill>
                  <a:srgbClr val="040014"/>
                </a:solidFill>
              </a:rPr>
              <a:t> </a:t>
            </a:r>
          </a:p>
          <a:p>
            <a:pPr eaLnBrk="1" hangingPunct="1"/>
            <a:r>
              <a:rPr lang="ru-RU" smtClean="0">
                <a:solidFill>
                  <a:srgbClr val="040014"/>
                </a:solidFill>
                <a:cs typeface="Times New Roman" pitchFamily="18" charset="0"/>
              </a:rPr>
              <a:t>Лиг</a:t>
            </a:r>
            <a:r>
              <a:rPr lang="ru-RU" smtClean="0">
                <a:solidFill>
                  <a:srgbClr val="040014"/>
                </a:solidFill>
              </a:rPr>
              <a:t>а</a:t>
            </a:r>
            <a:r>
              <a:rPr lang="ru-RU" smtClean="0">
                <a:solidFill>
                  <a:srgbClr val="040014"/>
                </a:solidFill>
                <a:cs typeface="Times New Roman" pitchFamily="18" charset="0"/>
              </a:rPr>
              <a:t> Квартиросъемщиков Нью-Йорка (The Tenants’ League, New-Yor</a:t>
            </a:r>
            <a:r>
              <a:rPr lang="en-US" smtClean="0">
                <a:solidFill>
                  <a:srgbClr val="040014"/>
                </a:solidFill>
                <a:cs typeface="Times New Roman" pitchFamily="18" charset="0"/>
              </a:rPr>
              <a:t>k</a:t>
            </a:r>
            <a:r>
              <a:rPr lang="ru-RU" smtClean="0">
                <a:solidFill>
                  <a:srgbClr val="040014"/>
                </a:solidFill>
                <a:cs typeface="Times New Roman" pitchFamily="18" charset="0"/>
              </a:rPr>
              <a:t>) </a:t>
            </a:r>
            <a:r>
              <a:rPr lang="ru-RU" smtClean="0">
                <a:solidFill>
                  <a:srgbClr val="040014"/>
                </a:solidFill>
              </a:rPr>
              <a:t>создана </a:t>
            </a:r>
            <a:r>
              <a:rPr lang="ru-RU" smtClean="0">
                <a:solidFill>
                  <a:srgbClr val="040014"/>
                </a:solidFill>
                <a:cs typeface="Times New Roman" pitchFamily="18" charset="0"/>
              </a:rPr>
              <a:t> в 1848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International Union of Tenants</a:t>
            </a:r>
            <a:endParaRPr lang="ru-RU" altLang="ru-RU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Создан в 1926 году</a:t>
            </a:r>
          </a:p>
          <a:p>
            <a:pPr>
              <a:defRPr/>
            </a:pPr>
            <a:r>
              <a:rPr lang="ru-RU" dirty="0" smtClean="0"/>
              <a:t>Сегодня в  Союз Квартиросъемщиков входит 72 коллективных члена из 46 стран мира,</a:t>
            </a:r>
          </a:p>
          <a:p>
            <a:pPr>
              <a:defRPr/>
            </a:pPr>
            <a:r>
              <a:rPr lang="ru-RU" dirty="0" smtClean="0"/>
              <a:t>Практически вся Европа + США, Канада. Австралия, Новая Зеландия,  ЮАР. Япония</a:t>
            </a:r>
          </a:p>
          <a:p>
            <a:pPr>
              <a:defRPr/>
            </a:pPr>
            <a:r>
              <a:rPr lang="ru-RU" dirty="0"/>
              <a:t>офисы в Брюсселе и Стокгольме</a:t>
            </a:r>
            <a:endParaRPr lang="ru-RU" dirty="0" smtClean="0"/>
          </a:p>
          <a:p>
            <a:pPr marL="0" indent="0">
              <a:buFontTx/>
              <a:buNone/>
              <a:defRPr/>
            </a:pPr>
            <a:r>
              <a:rPr lang="ru-RU" dirty="0" smtClean="0"/>
              <a:t>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640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11ADE9-CF56-4BDF-B9DD-8221EED871ED}" type="slidenum">
              <a:rPr lang="ru-RU" smtClean="0"/>
              <a:pPr/>
              <a:t>35</a:t>
            </a:fld>
            <a:endParaRPr lang="ru-RU" sz="1400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Самые большие и старые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40014"/>
                </a:solidFill>
                <a:cs typeface="Times New Roman" pitchFamily="18" charset="0"/>
              </a:rPr>
              <a:t>1890 национальн</a:t>
            </a:r>
            <a:r>
              <a:rPr lang="ru-RU" sz="2400" dirty="0" smtClean="0">
                <a:solidFill>
                  <a:srgbClr val="040014"/>
                </a:solidFill>
              </a:rPr>
              <a:t>ая</a:t>
            </a:r>
            <a:r>
              <a:rPr lang="ru-RU" sz="2400" dirty="0" smtClean="0">
                <a:solidFill>
                  <a:srgbClr val="040014"/>
                </a:solidFill>
                <a:cs typeface="Times New Roman" pitchFamily="18" charset="0"/>
              </a:rPr>
              <a:t> организаци</a:t>
            </a:r>
            <a:r>
              <a:rPr lang="ru-RU" sz="2400" dirty="0" smtClean="0">
                <a:solidFill>
                  <a:srgbClr val="040014"/>
                </a:solidFill>
              </a:rPr>
              <a:t>я</a:t>
            </a:r>
            <a:r>
              <a:rPr lang="ru-RU" sz="2400" dirty="0" smtClean="0">
                <a:solidFill>
                  <a:srgbClr val="040014"/>
                </a:solidFill>
                <a:cs typeface="Times New Roman" pitchFamily="18" charset="0"/>
              </a:rPr>
              <a:t> Германии – </a:t>
            </a:r>
            <a:r>
              <a:rPr lang="ru-RU" sz="2400" dirty="0" err="1" smtClean="0">
                <a:solidFill>
                  <a:srgbClr val="040014"/>
                </a:solidFill>
                <a:cs typeface="Times New Roman" pitchFamily="18" charset="0"/>
              </a:rPr>
              <a:t>Deutsche</a:t>
            </a:r>
            <a:r>
              <a:rPr lang="ru-RU" sz="2400" dirty="0" smtClean="0">
                <a:solidFill>
                  <a:srgbClr val="040014"/>
                </a:solidFill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40014"/>
                </a:solidFill>
                <a:cs typeface="Times New Roman" pitchFamily="18" charset="0"/>
              </a:rPr>
              <a:t>Mieter</a:t>
            </a:r>
            <a:r>
              <a:rPr lang="ru-RU" sz="2400" dirty="0" smtClean="0">
                <a:solidFill>
                  <a:srgbClr val="040014"/>
                </a:solidFill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40014"/>
                </a:solidFill>
                <a:cs typeface="Times New Roman" pitchFamily="18" charset="0"/>
              </a:rPr>
              <a:t>Bund</a:t>
            </a:r>
            <a:r>
              <a:rPr lang="ru-RU" sz="2400" dirty="0" smtClean="0">
                <a:solidFill>
                  <a:srgbClr val="040014"/>
                </a:solidFill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40014"/>
                </a:solidFill>
              </a:rPr>
              <a:t>- </a:t>
            </a:r>
            <a:r>
              <a:rPr lang="ru-RU" sz="2400" dirty="0" smtClean="0">
                <a:solidFill>
                  <a:srgbClr val="040014"/>
                </a:solidFill>
                <a:cs typeface="Times New Roman" pitchFamily="18" charset="0"/>
              </a:rPr>
              <a:t>более 1 миллиона членов </a:t>
            </a:r>
            <a:endParaRPr lang="ru-RU" sz="2400" dirty="0" smtClean="0">
              <a:solidFill>
                <a:srgbClr val="040014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40014"/>
                </a:solidFill>
              </a:rPr>
              <a:t>1917 - </a:t>
            </a:r>
            <a:r>
              <a:rPr lang="ru-RU" sz="2400" dirty="0" smtClean="0">
                <a:solidFill>
                  <a:srgbClr val="040014"/>
                </a:solidFill>
                <a:cs typeface="Times New Roman" pitchFamily="18" charset="0"/>
              </a:rPr>
              <a:t>Швеции – </a:t>
            </a:r>
            <a:r>
              <a:rPr lang="ru-RU" sz="2400" dirty="0" err="1" smtClean="0">
                <a:solidFill>
                  <a:srgbClr val="040014"/>
                </a:solidFill>
                <a:cs typeface="Times New Roman" pitchFamily="18" charset="0"/>
              </a:rPr>
              <a:t>Sweden</a:t>
            </a:r>
            <a:r>
              <a:rPr lang="ru-RU" sz="2400" dirty="0" smtClean="0">
                <a:solidFill>
                  <a:srgbClr val="040014"/>
                </a:solidFill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40014"/>
                </a:solidFill>
                <a:cs typeface="Times New Roman" pitchFamily="18" charset="0"/>
              </a:rPr>
              <a:t>Hyresgasternas</a:t>
            </a:r>
            <a:r>
              <a:rPr lang="ru-RU" sz="2400" dirty="0" smtClean="0">
                <a:solidFill>
                  <a:srgbClr val="040014"/>
                </a:solidFill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40014"/>
                </a:solidFill>
                <a:cs typeface="Times New Roman" pitchFamily="18" charset="0"/>
              </a:rPr>
              <a:t>Riksforbund</a:t>
            </a:r>
            <a:r>
              <a:rPr lang="ru-RU" sz="2400" dirty="0" smtClean="0">
                <a:solidFill>
                  <a:srgbClr val="040014"/>
                </a:solidFill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40014"/>
                </a:solidFill>
              </a:rPr>
              <a:t>- </a:t>
            </a:r>
            <a:r>
              <a:rPr lang="ru-RU" sz="2400" dirty="0" smtClean="0">
                <a:solidFill>
                  <a:srgbClr val="040014"/>
                </a:solidFill>
                <a:cs typeface="Times New Roman" pitchFamily="18" charset="0"/>
              </a:rPr>
              <a:t>445 тыс. членов и 800 сотрудников аппарата на всех уровнях</a:t>
            </a:r>
            <a:endParaRPr lang="ru-RU" sz="2400" dirty="0" smtClean="0">
              <a:solidFill>
                <a:srgbClr val="040014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40014"/>
                </a:solidFill>
              </a:rPr>
              <a:t> 1939 Союз квартиросъёмщиков Норвегии, - 8,5 тыс.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>
                <a:solidFill>
                  <a:srgbClr val="040014"/>
                </a:solidFill>
              </a:rPr>
              <a:t>В Италии – 2 организации (по религиозному признаку)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>
                <a:solidFill>
                  <a:srgbClr val="040014"/>
                </a:solidFill>
              </a:rPr>
              <a:t>В Швейцарии –3 организации (по числу национальных языков)</a:t>
            </a:r>
          </a:p>
          <a:p>
            <a:pPr algn="just" eaLnBrk="1" hangingPunct="1">
              <a:lnSpc>
                <a:spcPct val="90000"/>
              </a:lnSpc>
            </a:pPr>
            <a:endParaRPr lang="ru-RU" dirty="0" smtClean="0">
              <a:solidFill>
                <a:srgbClr val="040014"/>
              </a:solidFill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dirty="0" smtClean="0">
              <a:solidFill>
                <a:srgbClr val="04001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939D6E-B379-4917-B077-CC5820FB3847}" type="slidenum">
              <a:rPr lang="ru-RU" smtClean="0"/>
              <a:pPr/>
              <a:t>36</a:t>
            </a:fld>
            <a:endParaRPr lang="ru-RU" sz="1400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Типичные требования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40014"/>
                </a:solidFill>
                <a:cs typeface="Times New Roman" pitchFamily="18" charset="0"/>
              </a:rPr>
              <a:t>контрол</a:t>
            </a:r>
            <a:r>
              <a:rPr lang="ru-RU" b="1" dirty="0" smtClean="0">
                <a:solidFill>
                  <a:srgbClr val="040014"/>
                </a:solidFill>
              </a:rPr>
              <a:t>ь</a:t>
            </a:r>
            <a:r>
              <a:rPr lang="ru-RU" b="1" dirty="0" smtClean="0">
                <a:solidFill>
                  <a:srgbClr val="040014"/>
                </a:solidFill>
                <a:cs typeface="Times New Roman" pitchFamily="18" charset="0"/>
              </a:rPr>
              <a:t> за квартплатой</a:t>
            </a:r>
            <a:r>
              <a:rPr lang="ru-RU" dirty="0" smtClean="0">
                <a:solidFill>
                  <a:srgbClr val="040014"/>
                </a:solidFill>
                <a:cs typeface="Times New Roman" pitchFamily="18" charset="0"/>
              </a:rPr>
              <a:t>, </a:t>
            </a:r>
            <a:endParaRPr lang="ru-RU" dirty="0" smtClean="0">
              <a:solidFill>
                <a:srgbClr val="040014"/>
              </a:solidFill>
            </a:endParaRPr>
          </a:p>
          <a:p>
            <a:pPr eaLnBrk="1" hangingPunct="1"/>
            <a:r>
              <a:rPr lang="ru-RU" dirty="0" smtClean="0">
                <a:solidFill>
                  <a:srgbClr val="040014"/>
                </a:solidFill>
              </a:rPr>
              <a:t>снижение квартплаты</a:t>
            </a:r>
          </a:p>
          <a:p>
            <a:pPr eaLnBrk="1" hangingPunct="1"/>
            <a:r>
              <a:rPr lang="ru-RU" b="1" dirty="0" smtClean="0">
                <a:solidFill>
                  <a:srgbClr val="040014"/>
                </a:solidFill>
              </a:rPr>
              <a:t>«безопасность найма» </a:t>
            </a:r>
            <a:r>
              <a:rPr lang="ru-RU" dirty="0" smtClean="0">
                <a:solidFill>
                  <a:srgbClr val="040014"/>
                </a:solidFill>
              </a:rPr>
              <a:t>- срок, условия </a:t>
            </a:r>
            <a:r>
              <a:rPr lang="ru-RU" dirty="0" smtClean="0">
                <a:solidFill>
                  <a:srgbClr val="040014"/>
                </a:solidFill>
              </a:rPr>
              <a:t>выселения</a:t>
            </a:r>
          </a:p>
          <a:p>
            <a:pPr eaLnBrk="1" hangingPunct="1"/>
            <a:r>
              <a:rPr lang="ru-RU" dirty="0" smtClean="0">
                <a:solidFill>
                  <a:srgbClr val="040014"/>
                </a:solidFill>
              </a:rPr>
              <a:t>Доступность </a:t>
            </a:r>
            <a:r>
              <a:rPr lang="ru-RU" dirty="0" smtClean="0">
                <a:solidFill>
                  <a:srgbClr val="040014"/>
                </a:solidFill>
              </a:rPr>
              <a:t>услуг</a:t>
            </a:r>
          </a:p>
          <a:p>
            <a:pPr eaLnBrk="1" hangingPunct="1"/>
            <a:r>
              <a:rPr lang="ru-RU" dirty="0" smtClean="0">
                <a:solidFill>
                  <a:srgbClr val="040014"/>
                </a:solidFill>
              </a:rPr>
              <a:t>Безопасность и комфортность жилой среды</a:t>
            </a:r>
          </a:p>
          <a:p>
            <a:pPr eaLnBrk="1" hangingPunct="1"/>
            <a:endParaRPr lang="ru-RU" dirty="0" smtClean="0">
              <a:solidFill>
                <a:srgbClr val="04001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AFA0AA-B083-46CA-A6A7-48FFB4732446}" type="slidenum">
              <a:rPr lang="ru-RU" smtClean="0"/>
              <a:pPr/>
              <a:t>37</a:t>
            </a:fld>
            <a:endParaRPr lang="ru-RU" sz="1400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Акции и кампании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040014"/>
                </a:solidFill>
              </a:rPr>
              <a:t>Забастовки квартиросъемщиков – во многих странах запрещены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040014"/>
                </a:solidFill>
              </a:rPr>
              <a:t>Митинги – первый шаг к переговорам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040014"/>
                </a:solidFill>
              </a:rPr>
              <a:t>Переговоры (Ежегодные переговоры)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040014"/>
                </a:solidFill>
              </a:rPr>
              <a:t>Почтовые кампании (Лос-Анджелес !)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040014"/>
                </a:solidFill>
              </a:rPr>
              <a:t>Обучение –свои учебные центры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rgbClr val="040014"/>
                </a:solidFill>
              </a:rPr>
              <a:t>Информирование –свои газеты и журналы</a:t>
            </a:r>
          </a:p>
          <a:p>
            <a:pPr eaLnBrk="1" hangingPunct="1">
              <a:lnSpc>
                <a:spcPct val="90000"/>
              </a:lnSpc>
            </a:pPr>
            <a:endParaRPr lang="ru-RU" smtClean="0">
              <a:solidFill>
                <a:srgbClr val="04001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Что делают – чем помогают</a:t>
            </a:r>
          </a:p>
        </p:txBody>
      </p:sp>
      <p:sp>
        <p:nvSpPr>
          <p:cNvPr id="389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Просвещение: права, обязанности, договор найма</a:t>
            </a:r>
          </a:p>
          <a:p>
            <a:r>
              <a:rPr lang="ru-RU" altLang="ru-RU" smtClean="0"/>
              <a:t>Защита нанимателей в судах</a:t>
            </a:r>
          </a:p>
          <a:p>
            <a:r>
              <a:rPr lang="ru-RU" altLang="ru-RU" smtClean="0"/>
              <a:t>Медиация в жилищных конфликтах</a:t>
            </a:r>
          </a:p>
          <a:p>
            <a:r>
              <a:rPr lang="ru-RU" altLang="ru-RU" smtClean="0"/>
              <a:t>Консультации</a:t>
            </a:r>
          </a:p>
          <a:p>
            <a:r>
              <a:rPr lang="ru-RU" altLang="ru-RU" smtClean="0"/>
              <a:t>Информация </a:t>
            </a:r>
          </a:p>
          <a:p>
            <a:r>
              <a:rPr lang="ru-RU" altLang="ru-RU" smtClean="0"/>
              <a:t>Обучение сотрудников </a:t>
            </a:r>
          </a:p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218176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59E3B6-F84E-4862-8FDF-9583DEE6F6AE}" type="slidenum">
              <a:rPr lang="ru-RU" smtClean="0"/>
              <a:pPr/>
              <a:t>39</a:t>
            </a:fld>
            <a:endParaRPr lang="ru-RU" sz="1400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066800" y="5724525"/>
            <a:ext cx="7772400" cy="4921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/>
              <a:t>Демонстрация в Амстердаме </a:t>
            </a:r>
            <a:r>
              <a:rPr lang="sv-SE" sz="1600" smtClean="0"/>
              <a:t>, </a:t>
            </a:r>
            <a:r>
              <a:rPr lang="ru-RU" sz="1600" smtClean="0"/>
              <a:t>Апрель </a:t>
            </a:r>
            <a:r>
              <a:rPr lang="sv-SE" sz="1600" smtClean="0"/>
              <a:t>2005</a:t>
            </a:r>
            <a:br>
              <a:rPr lang="sv-SE" sz="1600" smtClean="0"/>
            </a:br>
            <a:r>
              <a:rPr lang="sv-SE" sz="1600" smtClean="0"/>
              <a:t> ”</a:t>
            </a:r>
            <a:r>
              <a:rPr lang="ru-RU" sz="1600" smtClean="0"/>
              <a:t>Оставьте квартплату доступной !</a:t>
            </a:r>
            <a:r>
              <a:rPr lang="sv-SE" sz="1600" smtClean="0"/>
              <a:t>”</a:t>
            </a:r>
          </a:p>
        </p:txBody>
      </p:sp>
      <p:pic>
        <p:nvPicPr>
          <p:cNvPr id="48133" name="Picture 4" descr="Demo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288925"/>
            <a:ext cx="7559675" cy="52959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B28467-64DE-40AE-B082-95E59F26351A}" type="slidenum">
              <a:rPr lang="ru-RU" smtClean="0"/>
              <a:pPr/>
              <a:t>4</a:t>
            </a:fld>
            <a:endParaRPr lang="ru-RU" sz="140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Кто такие наниматели (квартиросъемщики)?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5070F"/>
                </a:solidFill>
              </a:rPr>
              <a:t>Это те, кто за деньги живет в </a:t>
            </a:r>
            <a:r>
              <a:rPr lang="ru-RU" sz="4000" b="1" smtClean="0">
                <a:solidFill>
                  <a:srgbClr val="05070F"/>
                </a:solidFill>
              </a:rPr>
              <a:t>чужой</a:t>
            </a:r>
            <a:r>
              <a:rPr lang="ru-RU" b="1" smtClean="0">
                <a:solidFill>
                  <a:srgbClr val="05070F"/>
                </a:solidFill>
              </a:rPr>
              <a:t> квартире</a:t>
            </a:r>
          </a:p>
          <a:p>
            <a:pPr eaLnBrk="1" hangingPunct="1">
              <a:buFontTx/>
              <a:buChar char="-"/>
            </a:pPr>
            <a:r>
              <a:rPr lang="ru-RU" smtClean="0">
                <a:solidFill>
                  <a:srgbClr val="05070F"/>
                </a:solidFill>
              </a:rPr>
              <a:t>не гость, </a:t>
            </a:r>
          </a:p>
          <a:p>
            <a:pPr eaLnBrk="1" hangingPunct="1">
              <a:buFontTx/>
              <a:buChar char="-"/>
            </a:pPr>
            <a:r>
              <a:rPr lang="ru-RU" smtClean="0">
                <a:solidFill>
                  <a:srgbClr val="05070F"/>
                </a:solidFill>
              </a:rPr>
              <a:t>не родственник</a:t>
            </a:r>
          </a:p>
        </p:txBody>
      </p:sp>
    </p:spTree>
    <p:extLst>
      <p:ext uri="{BB962C8B-B14F-4D97-AF65-F5344CB8AC3E}">
        <p14:creationId xmlns:p14="http://schemas.microsoft.com/office/powerpoint/2010/main" val="43689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F9C4DD-8654-4B77-90C5-6D61DA9EB0E1}" type="slidenum">
              <a:rPr lang="ru-RU" smtClean="0"/>
              <a:pPr/>
              <a:t>40</a:t>
            </a:fld>
            <a:endParaRPr lang="ru-RU" sz="1400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idx="1"/>
          </p:nvPr>
        </p:nvSpPr>
        <p:spPr>
          <a:xfrm>
            <a:off x="1552575" y="5856288"/>
            <a:ext cx="6732588" cy="352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800" smtClean="0"/>
              <a:t>Национальный Альянс </a:t>
            </a:r>
            <a:r>
              <a:rPr lang="sv-SE" sz="1800" smtClean="0"/>
              <a:t>HUD</a:t>
            </a:r>
            <a:r>
              <a:rPr lang="ru-RU" sz="1800" smtClean="0"/>
              <a:t> квартиросъемщиков</a:t>
            </a:r>
            <a:r>
              <a:rPr lang="sv-SE" sz="1800" smtClean="0"/>
              <a:t>, Washington D.C. 2004</a:t>
            </a:r>
          </a:p>
        </p:txBody>
      </p:sp>
      <p:pic>
        <p:nvPicPr>
          <p:cNvPr id="49156" name="Picture 3" descr="NAHTstreamer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38113"/>
            <a:ext cx="8280400" cy="5546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CCE4D1-6814-461A-978B-6C68B0EB6557}" type="slidenum">
              <a:rPr lang="ru-RU" smtClean="0"/>
              <a:pPr/>
              <a:t>41</a:t>
            </a:fld>
            <a:endParaRPr lang="ru-RU" sz="1400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Ярославль, февраль, 2006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0181" name="Picture 4" descr="Iaroslavl_5ma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1468438"/>
            <a:ext cx="9296400" cy="53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88640"/>
            <a:ext cx="7772400" cy="2376264"/>
          </a:xfrm>
        </p:spPr>
        <p:txBody>
          <a:bodyPr>
            <a:normAutofit/>
          </a:bodyPr>
          <a:lstStyle/>
          <a:p>
            <a:r>
              <a:rPr lang="ru-RU" sz="3200" b="1" dirty="0"/>
              <a:t>Не делайте кризис пандемии Covid-19 кризисом бездомности!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защита нанимателей от выселения </a:t>
            </a:r>
            <a:r>
              <a:rPr lang="ru-RU" dirty="0" smtClean="0"/>
              <a:t>из-за неуплаты аренды – используют 26 стран 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Кредитные каникулы -для </a:t>
            </a:r>
            <a:r>
              <a:rPr lang="ru-RU" b="1" dirty="0" err="1" smtClean="0">
                <a:solidFill>
                  <a:srgbClr val="0070C0"/>
                </a:solidFill>
              </a:rPr>
              <a:t>ипотечников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/>
              <a:t>– </a:t>
            </a:r>
            <a:r>
              <a:rPr lang="ru-RU" dirty="0" smtClean="0"/>
              <a:t>отсрочка выплат по ипотеке в 13 странах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Субсидии домовладельцам  </a:t>
            </a:r>
            <a:r>
              <a:rPr lang="ru-RU" dirty="0" smtClean="0">
                <a:solidFill>
                  <a:srgbClr val="0070C0"/>
                </a:solidFill>
              </a:rPr>
              <a:t>либо </a:t>
            </a:r>
            <a:r>
              <a:rPr lang="ru-RU" b="1" dirty="0" smtClean="0">
                <a:solidFill>
                  <a:srgbClr val="0070C0"/>
                </a:solidFill>
              </a:rPr>
              <a:t>квартиросъемщикам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для оплаты жилья, либо напрямую </a:t>
            </a:r>
            <a:r>
              <a:rPr lang="ru-RU" b="1" dirty="0" smtClean="0"/>
              <a:t>домовладельцам как компенсация недополученных</a:t>
            </a:r>
            <a:r>
              <a:rPr lang="ru-RU" dirty="0" smtClean="0"/>
              <a:t> денег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8DA10-9ECF-4126-971D-6975C6954C64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5864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Самые распространенные формы </a:t>
            </a:r>
            <a:r>
              <a:rPr lang="ru-RU" dirty="0"/>
              <a:t>поддержки </a:t>
            </a:r>
            <a:r>
              <a:rPr lang="ru-RU" dirty="0" smtClean="0"/>
              <a:t>в период </a:t>
            </a:r>
            <a:r>
              <a:rPr lang="ru-RU" dirty="0" err="1" smtClean="0"/>
              <a:t>коронавируса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1. защита </a:t>
            </a:r>
            <a:r>
              <a:rPr lang="ru-RU" b="1" dirty="0">
                <a:solidFill>
                  <a:schemeClr val="tx2"/>
                </a:solidFill>
              </a:rPr>
              <a:t>нанимателей от выселения </a:t>
            </a:r>
            <a:r>
              <a:rPr lang="ru-RU" dirty="0">
                <a:solidFill>
                  <a:schemeClr val="tx2"/>
                </a:solidFill>
              </a:rPr>
              <a:t>из-за неуплаты </a:t>
            </a:r>
            <a:r>
              <a:rPr lang="ru-RU" dirty="0" smtClean="0">
                <a:solidFill>
                  <a:schemeClr val="tx2"/>
                </a:solidFill>
              </a:rPr>
              <a:t>аренды (Великобритания</a:t>
            </a:r>
            <a:r>
              <a:rPr lang="ru-RU" dirty="0">
                <a:solidFill>
                  <a:schemeClr val="tx2"/>
                </a:solidFill>
              </a:rPr>
              <a:t>, Италия, Испания, Нидерланды, </a:t>
            </a:r>
            <a:r>
              <a:rPr lang="ru-RU" dirty="0" smtClean="0">
                <a:solidFill>
                  <a:schemeClr val="tx2"/>
                </a:solidFill>
              </a:rPr>
              <a:t>Кипр</a:t>
            </a:r>
            <a:r>
              <a:rPr lang="ru-RU" dirty="0">
                <a:solidFill>
                  <a:schemeClr val="tx2"/>
                </a:solidFill>
              </a:rPr>
              <a:t>,</a:t>
            </a:r>
            <a:r>
              <a:rPr lang="ru-RU" dirty="0" smtClean="0">
                <a:solidFill>
                  <a:schemeClr val="tx2"/>
                </a:solidFill>
              </a:rPr>
              <a:t> Германия </a:t>
            </a:r>
            <a:r>
              <a:rPr lang="ru-RU" dirty="0">
                <a:solidFill>
                  <a:schemeClr val="tx2"/>
                </a:solidFill>
              </a:rPr>
              <a:t>и </a:t>
            </a:r>
            <a:r>
              <a:rPr lang="ru-RU" dirty="0" smtClean="0">
                <a:solidFill>
                  <a:schemeClr val="tx2"/>
                </a:solidFill>
              </a:rPr>
              <a:t>Португалия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В Венесуэле </a:t>
            </a:r>
            <a:r>
              <a:rPr lang="ru-RU" b="1" dirty="0">
                <a:solidFill>
                  <a:schemeClr val="tx2"/>
                </a:solidFill>
              </a:rPr>
              <a:t>квартплату</a:t>
            </a:r>
            <a:r>
              <a:rPr lang="ru-RU" dirty="0">
                <a:solidFill>
                  <a:schemeClr val="tx2"/>
                </a:solidFill>
              </a:rPr>
              <a:t> из-за </a:t>
            </a:r>
            <a:r>
              <a:rPr lang="ru-RU" dirty="0" err="1">
                <a:solidFill>
                  <a:schemeClr val="tx2"/>
                </a:solidFill>
              </a:rPr>
              <a:t>коронавируса</a:t>
            </a:r>
            <a:r>
              <a:rPr lang="ru-RU" dirty="0">
                <a:solidFill>
                  <a:schemeClr val="tx2"/>
                </a:solidFill>
              </a:rPr>
              <a:t> вообще </a:t>
            </a:r>
            <a:r>
              <a:rPr lang="ru-RU" b="1" dirty="0">
                <a:solidFill>
                  <a:schemeClr val="tx2"/>
                </a:solidFill>
              </a:rPr>
              <a:t>отменили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В Испании </a:t>
            </a:r>
            <a:r>
              <a:rPr lang="ru-RU" dirty="0">
                <a:solidFill>
                  <a:schemeClr val="tx2"/>
                </a:solidFill>
              </a:rPr>
              <a:t>и </a:t>
            </a:r>
            <a:r>
              <a:rPr lang="ru-RU" dirty="0" smtClean="0">
                <a:solidFill>
                  <a:schemeClr val="tx2"/>
                </a:solidFill>
              </a:rPr>
              <a:t>Греции –</a:t>
            </a:r>
            <a:r>
              <a:rPr lang="ru-RU" b="1" dirty="0" smtClean="0">
                <a:solidFill>
                  <a:schemeClr val="tx2"/>
                </a:solidFill>
              </a:rPr>
              <a:t>снизили</a:t>
            </a:r>
            <a:r>
              <a:rPr lang="ru-RU" dirty="0" smtClean="0">
                <a:solidFill>
                  <a:schemeClr val="tx2"/>
                </a:solidFill>
              </a:rPr>
              <a:t> на 40-50% (</a:t>
            </a:r>
            <a:r>
              <a:rPr lang="ru-RU" b="1" dirty="0" smtClean="0">
                <a:solidFill>
                  <a:schemeClr val="tx2"/>
                </a:solidFill>
              </a:rPr>
              <a:t>обязали</a:t>
            </a:r>
            <a:r>
              <a:rPr lang="ru-RU" dirty="0" smtClean="0">
                <a:solidFill>
                  <a:schemeClr val="tx2"/>
                </a:solidFill>
              </a:rPr>
              <a:t> крупные компании </a:t>
            </a:r>
            <a:r>
              <a:rPr lang="ru-RU" b="1" dirty="0" smtClean="0">
                <a:solidFill>
                  <a:schemeClr val="tx2"/>
                </a:solidFill>
              </a:rPr>
              <a:t>снизить</a:t>
            </a:r>
            <a:r>
              <a:rPr lang="ru-RU" dirty="0" smtClean="0">
                <a:solidFill>
                  <a:schemeClr val="tx2"/>
                </a:solidFill>
              </a:rPr>
              <a:t>!)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мелкие сами дают отсрочки и снижают платежи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Отсрочка</a:t>
            </a:r>
            <a:r>
              <a:rPr lang="ru-RU" dirty="0" smtClean="0">
                <a:solidFill>
                  <a:schemeClr val="tx2"/>
                </a:solidFill>
              </a:rPr>
              <a:t> до 6 месяцев (Германия)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Арендная </a:t>
            </a:r>
            <a:r>
              <a:rPr lang="ru-RU" b="1" dirty="0">
                <a:solidFill>
                  <a:schemeClr val="tx2"/>
                </a:solidFill>
              </a:rPr>
              <a:t>плата не отменяется, долг придется вернуть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8DA10-9ECF-4126-971D-6975C6954C64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4013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Господдержка и субсидии домовладельцам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субсидии </a:t>
            </a:r>
            <a:r>
              <a:rPr lang="ru-RU" dirty="0"/>
              <a:t>- либо </a:t>
            </a:r>
            <a:r>
              <a:rPr lang="ru-RU" b="1" dirty="0"/>
              <a:t>квартиросъемщикам</a:t>
            </a:r>
            <a:r>
              <a:rPr lang="ru-RU" dirty="0"/>
              <a:t> для оплаты жилья, либо напрямую </a:t>
            </a:r>
            <a:r>
              <a:rPr lang="ru-RU" b="1" dirty="0"/>
              <a:t>домовладельцам как компенсация </a:t>
            </a:r>
            <a:r>
              <a:rPr lang="ru-RU" b="1" dirty="0" smtClean="0"/>
              <a:t>недополученных</a:t>
            </a:r>
            <a:r>
              <a:rPr lang="ru-RU" dirty="0" smtClean="0"/>
              <a:t> денег</a:t>
            </a:r>
          </a:p>
          <a:p>
            <a:r>
              <a:rPr lang="ru-RU" dirty="0"/>
              <a:t>"Политика, направленная в нынешней ситуации </a:t>
            </a:r>
            <a:r>
              <a:rPr lang="ru-RU" b="1" dirty="0"/>
              <a:t>на поддержку как нанимателей</a:t>
            </a:r>
            <a:r>
              <a:rPr lang="ru-RU" dirty="0"/>
              <a:t>, так и </a:t>
            </a:r>
            <a:r>
              <a:rPr lang="ru-RU" b="1" dirty="0"/>
              <a:t>домовладельцев</a:t>
            </a:r>
            <a:r>
              <a:rPr lang="ru-RU" dirty="0"/>
              <a:t> и не противопоставляющая одну часть общества другой представляется мне наиболее продуманной и взвешенной", Константин </a:t>
            </a:r>
            <a:r>
              <a:rPr lang="ru-RU" dirty="0" err="1"/>
              <a:t>Холодилин</a:t>
            </a:r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8DA10-9ECF-4126-971D-6975C6954C64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938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D98A4C-7FFD-45D5-9638-29DF87D8A03F}" type="slidenum">
              <a:rPr lang="ru-RU" smtClean="0"/>
              <a:pPr/>
              <a:t>45</a:t>
            </a:fld>
            <a:endParaRPr lang="ru-RU" sz="1400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Российские организации защиты прав квартиросъемщиков</a:t>
            </a:r>
            <a:r>
              <a:rPr lang="ru-RU" smtClean="0"/>
              <a:t> 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solidFill>
                  <a:srgbClr val="05070F"/>
                </a:solidFill>
              </a:rPr>
              <a:t>Все домкомы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solidFill>
                  <a:srgbClr val="05070F"/>
                </a:solidFill>
              </a:rPr>
              <a:t>Все </a:t>
            </a:r>
            <a:r>
              <a:rPr lang="ru-RU" sz="2800" dirty="0" err="1" smtClean="0">
                <a:solidFill>
                  <a:srgbClr val="05070F"/>
                </a:solidFill>
              </a:rPr>
              <a:t>ТОСы</a:t>
            </a:r>
            <a:endParaRPr lang="en-US" sz="2800" dirty="0" smtClean="0">
              <a:solidFill>
                <a:srgbClr val="05070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solidFill>
                  <a:srgbClr val="05070F"/>
                </a:solidFill>
              </a:rPr>
              <a:t>Уличные комитеты – сельские </a:t>
            </a:r>
            <a:r>
              <a:rPr lang="ru-RU" sz="2800" dirty="0" smtClean="0">
                <a:solidFill>
                  <a:srgbClr val="05070F"/>
                </a:solidFill>
              </a:rPr>
              <a:t>старосты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/>
              <a:t>НП </a:t>
            </a:r>
            <a:r>
              <a:rPr lang="ru-RU" b="1" dirty="0"/>
              <a:t>Ассоциация нанимателей жилья </a:t>
            </a:r>
            <a:r>
              <a:rPr lang="ru-RU" b="1" dirty="0" smtClean="0"/>
              <a:t>РАНЖ </a:t>
            </a:r>
            <a:r>
              <a:rPr lang="ru-RU" sz="2800" dirty="0" smtClean="0">
                <a:solidFill>
                  <a:srgbClr val="05070F"/>
                </a:solidFill>
              </a:rPr>
              <a:t>– </a:t>
            </a:r>
            <a:r>
              <a:rPr lang="ru-RU" sz="2800" dirty="0">
                <a:solidFill>
                  <a:srgbClr val="05070F"/>
                </a:solidFill>
              </a:rPr>
              <a:t>страница в </a:t>
            </a:r>
            <a:r>
              <a:rPr lang="en-US" sz="2800" dirty="0">
                <a:solidFill>
                  <a:srgbClr val="05070F"/>
                </a:solidFill>
              </a:rPr>
              <a:t>FB</a:t>
            </a:r>
            <a:r>
              <a:rPr lang="ru-RU" sz="2800" dirty="0">
                <a:solidFill>
                  <a:srgbClr val="05070F"/>
                </a:solidFill>
              </a:rPr>
              <a:t> </a:t>
            </a:r>
            <a:endParaRPr lang="ru-RU" sz="2800" dirty="0" smtClean="0">
              <a:solidFill>
                <a:srgbClr val="05070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Наниматель - наш сосед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2"/>
                </a:solidFill>
              </a:rPr>
              <a:t>Мы живем в одном доме под одной крышей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Мы  поднимаемся в одном лифте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Мы открываем одни двери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У нас общие стены и общий шум 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Общий мусоропровод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Наши дети ходят в одну школу и играют в одной песочнице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6E41D-178D-4A3B-968E-8B31739F8BFA}" type="slidenum">
              <a:rPr lang="ru-RU" smtClean="0"/>
              <a:pPr>
                <a:defRPr/>
              </a:pPr>
              <a:t>46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8412378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Что делать то?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Соседей надо не игнорировать, а вовлекать в соседскую </a:t>
            </a:r>
            <a:r>
              <a:rPr lang="ru-RU" dirty="0" smtClean="0"/>
              <a:t>жизнь</a:t>
            </a:r>
          </a:p>
          <a:p>
            <a:r>
              <a:rPr lang="ru-RU" dirty="0" smtClean="0"/>
              <a:t>Объяснять правила проживания</a:t>
            </a:r>
          </a:p>
          <a:p>
            <a:r>
              <a:rPr lang="ru-RU" dirty="0" smtClean="0"/>
              <a:t>Предлагать помощь и помогать</a:t>
            </a:r>
          </a:p>
          <a:p>
            <a:r>
              <a:rPr lang="ru-RU" dirty="0" smtClean="0"/>
              <a:t>Включать в информационные потоки (соседские чаты, опросы, обсуждения)</a:t>
            </a:r>
          </a:p>
          <a:p>
            <a:r>
              <a:rPr lang="ru-RU" dirty="0" smtClean="0"/>
              <a:t>Устраивать общие праздники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6E41D-178D-4A3B-968E-8B31739F8BFA}" type="slidenum">
              <a:rPr lang="ru-RU" smtClean="0"/>
              <a:pPr>
                <a:defRPr/>
              </a:pPr>
              <a:t>47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8597128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Добрососедство и добрососедские технологии – путь к безопасности и спокойствию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6E41D-178D-4A3B-968E-8B31739F8BFA}" type="slidenum">
              <a:rPr lang="ru-RU" smtClean="0"/>
              <a:pPr>
                <a:defRPr/>
              </a:pPr>
              <a:t>48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26911212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 </a:t>
            </a:r>
            <a:r>
              <a:rPr lang="ru-RU" dirty="0" smtClean="0"/>
              <a:t>экспертов</a:t>
            </a:r>
            <a:endParaRPr lang="ru-RU" dirty="0" smtClean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ru-RU" dirty="0" smtClean="0">
                <a:solidFill>
                  <a:schemeClr val="tx2"/>
                </a:solidFill>
              </a:rPr>
              <a:t>Жилищная политика должна быть </a:t>
            </a:r>
            <a:r>
              <a:rPr lang="ru-RU" b="1" dirty="0" smtClean="0">
                <a:solidFill>
                  <a:schemeClr val="tx2"/>
                </a:solidFill>
              </a:rPr>
              <a:t>«нейтральной» </a:t>
            </a:r>
            <a:r>
              <a:rPr lang="ru-RU" dirty="0" smtClean="0">
                <a:solidFill>
                  <a:schemeClr val="tx2"/>
                </a:solidFill>
              </a:rPr>
              <a:t>с точки зрения  типа жилья и должна давать жителям возможность осознанного  правильного выбора – собственность или </a:t>
            </a:r>
            <a:r>
              <a:rPr lang="ru-RU" dirty="0" err="1" smtClean="0">
                <a:solidFill>
                  <a:schemeClr val="tx2"/>
                </a:solidFill>
              </a:rPr>
              <a:t>найм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2D40D5-5802-433D-8251-F2F624D2DD5D}" type="slidenum">
              <a:rPr lang="ru-RU" smtClean="0"/>
              <a:pPr/>
              <a:t>49</a:t>
            </a:fld>
            <a:endParaRPr lang="ru-RU" sz="1400" smtClean="0"/>
          </a:p>
        </p:txBody>
      </p:sp>
    </p:spTree>
    <p:extLst>
      <p:ext uri="{BB962C8B-B14F-4D97-AF65-F5344CB8AC3E}">
        <p14:creationId xmlns:p14="http://schemas.microsoft.com/office/powerpoint/2010/main" val="36949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Немного городской статистики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Раньше у нас было  около 90% арендного жилья (по площадям)</a:t>
            </a:r>
          </a:p>
          <a:p>
            <a:r>
              <a:rPr lang="ru-RU" dirty="0" smtClean="0"/>
              <a:t>Около 10 % - кооперативного</a:t>
            </a:r>
          </a:p>
          <a:p>
            <a:r>
              <a:rPr lang="ru-RU" dirty="0" smtClean="0"/>
              <a:t>Сейчас порядка 85% собственного жилья и 15 % арендного муниципального (неприватизированного)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6E41D-178D-4A3B-968E-8B31739F8BFA}" type="slidenum">
              <a:rPr lang="ru-RU" smtClean="0"/>
              <a:pPr>
                <a:defRPr/>
              </a:pPr>
              <a:t>5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138033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1214438" y="838200"/>
            <a:ext cx="7624762" cy="876300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Arial" pitchFamily="34" charset="0"/>
                <a:cs typeface="Arial" pitchFamily="34" charset="0"/>
              </a:rPr>
              <a:t>Российская ассоциация нанимателей жилья</a:t>
            </a:r>
          </a:p>
        </p:txBody>
      </p:sp>
      <p:pic>
        <p:nvPicPr>
          <p:cNvPr id="53251" name="Содержимое 3" descr="Blank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1928813"/>
            <a:ext cx="6000750" cy="3786187"/>
          </a:xfrm>
        </p:spPr>
      </p:pic>
      <p:sp>
        <p:nvSpPr>
          <p:cNvPr id="5325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3766E8-8632-40C0-AEE7-BD2A9F8B79C9}" type="slidenum">
              <a:rPr lang="ru-RU" smtClean="0"/>
              <a:pPr/>
              <a:t>50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238F2E-4865-474D-810F-75B05FAA7F2A}" type="slidenum">
              <a:rPr lang="ru-RU" smtClean="0"/>
              <a:pPr/>
              <a:t>51</a:t>
            </a:fld>
            <a:endParaRPr lang="ru-RU" smtClean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6325" name="Picture 4" descr="открытка калинингра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214313"/>
            <a:ext cx="66675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Наемный  </a:t>
            </a:r>
            <a:r>
              <a:rPr lang="ru-RU" dirty="0" smtClean="0"/>
              <a:t>дом – новое понятие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21.07.2014 </a:t>
            </a:r>
            <a:r>
              <a:rPr lang="ru-RU" dirty="0"/>
              <a:t>№ 217-ФЗ введен новый тип арендного жилья — наемный дом, правила создания и управления которым регулируются </a:t>
            </a:r>
            <a:r>
              <a:rPr lang="ru-RU" b="1" dirty="0"/>
              <a:t>Жилищным кодексом РФ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6E41D-178D-4A3B-968E-8B31739F8BFA}" type="slidenum">
              <a:rPr lang="ru-RU" smtClean="0"/>
              <a:pPr>
                <a:defRPr/>
              </a:pPr>
              <a:t>6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102428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Наемный дом 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- здание</a:t>
            </a:r>
            <a:r>
              <a:rPr lang="ru-RU" dirty="0"/>
              <a:t>, которое принадлежит по праву собственности </a:t>
            </a:r>
            <a:r>
              <a:rPr lang="ru-RU" b="1" dirty="0"/>
              <a:t>одному лицу </a:t>
            </a:r>
            <a:endParaRPr lang="ru-RU" b="1" dirty="0" smtClean="0"/>
          </a:p>
          <a:p>
            <a:r>
              <a:rPr lang="ru-RU" dirty="0" smtClean="0"/>
              <a:t>все </a:t>
            </a:r>
            <a:r>
              <a:rPr lang="ru-RU" dirty="0"/>
              <a:t>жилые помещения в котором </a:t>
            </a:r>
            <a:r>
              <a:rPr lang="ru-RU" dirty="0" smtClean="0"/>
              <a:t>предоставляются в пользование </a:t>
            </a:r>
            <a:r>
              <a:rPr lang="ru-RU" dirty="0"/>
              <a:t>для проживания </a:t>
            </a:r>
            <a:r>
              <a:rPr lang="ru-RU" b="1" dirty="0"/>
              <a:t>по договорам найма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6E41D-178D-4A3B-968E-8B31739F8BFA}" type="slidenum">
              <a:rPr lang="ru-RU" smtClean="0"/>
              <a:pPr>
                <a:defRPr/>
              </a:pPr>
              <a:t>7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419939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мировой жилищной политике 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Аренда всегда </a:t>
            </a: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на первом месте </a:t>
            </a:r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– как доступный инструмент обеспечения жильем, особенно при нехватке </a:t>
            </a:r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жилищ, </a:t>
            </a:r>
            <a:endParaRPr lang="ru-RU" dirty="0" smtClean="0">
              <a:solidFill>
                <a:schemeClr val="accent5">
                  <a:lumMod val="10000"/>
                </a:schemeClr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вопросы </a:t>
            </a:r>
            <a:r>
              <a:rPr lang="ru-RU" b="1" u="sng" dirty="0" smtClean="0">
                <a:solidFill>
                  <a:schemeClr val="accent5">
                    <a:lumMod val="10000"/>
                  </a:schemeClr>
                </a:solidFill>
              </a:rPr>
              <a:t>владения недвижимостью</a:t>
            </a: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становятся гораздо </a:t>
            </a:r>
            <a:r>
              <a:rPr lang="ru-RU" i="1" dirty="0" smtClean="0">
                <a:solidFill>
                  <a:schemeClr val="accent5">
                    <a:lumMod val="10000"/>
                  </a:schemeClr>
                </a:solidFill>
              </a:rPr>
              <a:t>менее значимыми, </a:t>
            </a:r>
            <a:r>
              <a:rPr lang="ru-RU" dirty="0" smtClean="0">
                <a:solidFill>
                  <a:schemeClr val="accent5">
                    <a:lumMod val="10000"/>
                  </a:schemeClr>
                </a:solidFill>
              </a:rPr>
              <a:t>отходят на второй план</a:t>
            </a:r>
            <a:r>
              <a:rPr lang="ru-RU" i="1" dirty="0" smtClean="0">
                <a:solidFill>
                  <a:schemeClr val="accent5">
                    <a:lumMod val="10000"/>
                  </a:schemeClr>
                </a:solidFill>
              </a:rPr>
              <a:t>. </a:t>
            </a:r>
          </a:p>
          <a:p>
            <a:pPr>
              <a:defRPr/>
            </a:pPr>
            <a:endParaRPr lang="ru-RU" u="sng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5DCB9A-4E58-423C-947E-7F9DADC8C960}" type="slidenum">
              <a:rPr lang="ru-RU" smtClean="0"/>
              <a:pPr/>
              <a:t>8</a:t>
            </a:fld>
            <a:endParaRPr 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Когда ситуация улучшается, потребители (жители - квартиросъемщики) становятся все более  озабочены тем, кто, собственно, владеет их домом. </a:t>
            </a:r>
            <a:endParaRPr lang="ru-RU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5BD504-973C-4F79-B759-C11EC5A5CE95}" type="slidenum">
              <a:rPr lang="ru-RU" smtClean="0"/>
              <a:pPr/>
              <a:t>9</a:t>
            </a:fld>
            <a:endParaRPr 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ирода">
  <a:themeElements>
    <a:clrScheme name="Природа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Природа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Природа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Designs\Природа.pot</Template>
  <TotalTime>4791</TotalTime>
  <Words>1600</Words>
  <Application>Microsoft Office PowerPoint</Application>
  <PresentationFormat>Экран (4:3)</PresentationFormat>
  <Paragraphs>250</Paragraphs>
  <Slides>51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6" baseType="lpstr">
      <vt:lpstr>Arial</vt:lpstr>
      <vt:lpstr>Arial Unicode MS</vt:lpstr>
      <vt:lpstr>Times New Roman</vt:lpstr>
      <vt:lpstr>Wingdings</vt:lpstr>
      <vt:lpstr>Природа</vt:lpstr>
      <vt:lpstr>Наниматель – наш сосед</vt:lpstr>
      <vt:lpstr>Доходный Дом «Россия» Москва,Сретенский бульвар</vt:lpstr>
      <vt:lpstr>Что мы узнали во время карантина?</vt:lpstr>
      <vt:lpstr>Кто такие наниматели (квартиросъемщики)?</vt:lpstr>
      <vt:lpstr>Немного городской статистики</vt:lpstr>
      <vt:lpstr>Наемный  дом – новое понятие  </vt:lpstr>
      <vt:lpstr>Наемный дом -</vt:lpstr>
      <vt:lpstr>В мировой жилищной политике </vt:lpstr>
      <vt:lpstr>Презентация PowerPoint</vt:lpstr>
      <vt:lpstr>Презентация PowerPoint</vt:lpstr>
      <vt:lpstr>Презентация PowerPoint</vt:lpstr>
      <vt:lpstr>Арендное жилье, 2019</vt:lpstr>
      <vt:lpstr>Арендное жилье в городах Европы</vt:lpstr>
      <vt:lpstr>Швейцария</vt:lpstr>
      <vt:lpstr>Какие бывают домовладельцы?</vt:lpstr>
      <vt:lpstr>Кто предоставляет социальное жилье</vt:lpstr>
      <vt:lpstr>Муниципалитеты владеют</vt:lpstr>
      <vt:lpstr>Муниципальное жилье  </vt:lpstr>
      <vt:lpstr>Новое социальное жилье в Вене</vt:lpstr>
      <vt:lpstr>Карл Маркс Хоф, 1927 г </vt:lpstr>
      <vt:lpstr>Типичный наниматель –кто это?</vt:lpstr>
      <vt:lpstr>Проблемы квартиросъемщиков</vt:lpstr>
      <vt:lpstr>Претензии к наймодателю</vt:lpstr>
      <vt:lpstr>Претензии к нанимателю</vt:lpstr>
      <vt:lpstr>Презентация PowerPoint</vt:lpstr>
      <vt:lpstr>Договор найма</vt:lpstr>
      <vt:lpstr>Преимущества найма жилья</vt:lpstr>
      <vt:lpstr>Многолетняя поддержка найма</vt:lpstr>
      <vt:lpstr>      поддержка найма и нанимателей</vt:lpstr>
      <vt:lpstr>Моральная поддержка имиджа нанимателя</vt:lpstr>
      <vt:lpstr>Презентация PowerPoint</vt:lpstr>
      <vt:lpstr>Наклейки и лозунги </vt:lpstr>
      <vt:lpstr>Движение квартиросъемщиков</vt:lpstr>
      <vt:lpstr>International Union of Tenants</vt:lpstr>
      <vt:lpstr>Самые большие и старые</vt:lpstr>
      <vt:lpstr>Типичные требования</vt:lpstr>
      <vt:lpstr>Акции и кампании</vt:lpstr>
      <vt:lpstr>Что делают – чем помогают</vt:lpstr>
      <vt:lpstr>Презентация PowerPoint</vt:lpstr>
      <vt:lpstr>Презентация PowerPoint</vt:lpstr>
      <vt:lpstr>Ярославль, февраль, 2006</vt:lpstr>
      <vt:lpstr>Не делайте кризис пандемии Covid-19 кризисом бездомности! </vt:lpstr>
      <vt:lpstr>Самые распространенные формы поддержки в период коронавируса</vt:lpstr>
      <vt:lpstr>Господдержка и субсидии домовладельцам</vt:lpstr>
      <vt:lpstr>Российские организации защиты прав квартиросъемщиков </vt:lpstr>
      <vt:lpstr>Наниматель - наш сосед</vt:lpstr>
      <vt:lpstr>Что делать то?</vt:lpstr>
      <vt:lpstr>Презентация PowerPoint</vt:lpstr>
      <vt:lpstr>Рекомендации экспертов</vt:lpstr>
      <vt:lpstr>Российская ассоциация нанимателей жилья</vt:lpstr>
      <vt:lpstr>Презентация PowerPoint</vt:lpstr>
    </vt:vector>
  </TitlesOfParts>
  <Company>HOME, SWEET 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Движение квартиросъемщико</dc:title>
  <dc:creator>Шомина Елена Сергеевна</dc:creator>
  <cp:lastModifiedBy>Администратор</cp:lastModifiedBy>
  <cp:revision>229</cp:revision>
  <dcterms:created xsi:type="dcterms:W3CDTF">2006-11-13T20:19:07Z</dcterms:created>
  <dcterms:modified xsi:type="dcterms:W3CDTF">2020-10-12T20:42:31Z</dcterms:modified>
</cp:coreProperties>
</file>