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sldIdLst>
    <p:sldId id="256" r:id="rId4"/>
    <p:sldId id="303" r:id="rId5"/>
    <p:sldId id="302" r:id="rId6"/>
    <p:sldId id="293" r:id="rId7"/>
    <p:sldId id="299" r:id="rId8"/>
    <p:sldId id="296" r:id="rId9"/>
    <p:sldId id="295" r:id="rId10"/>
    <p:sldId id="297" r:id="rId11"/>
    <p:sldId id="298" r:id="rId12"/>
    <p:sldId id="304" r:id="rId13"/>
    <p:sldId id="300" r:id="rId14"/>
    <p:sldId id="301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00"/>
    <a:srgbClr val="FF0000"/>
    <a:srgbClr val="663300"/>
    <a:srgbClr val="FFFF66"/>
    <a:srgbClr val="FF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0"/>
  </p:normalViewPr>
  <p:slideViewPr>
    <p:cSldViewPr>
      <p:cViewPr varScale="1">
        <p:scale>
          <a:sx n="66" d="100"/>
          <a:sy n="66" d="100"/>
        </p:scale>
        <p:origin x="-1260" y="-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65A8-28B6-4F16-B717-24A3FB1E19D8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D0C1-24FF-4708-84F1-E73EF2F57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8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65A8-28B6-4F16-B717-24A3FB1E19D8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D0C1-24FF-4708-84F1-E73EF2F57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7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65A8-28B6-4F16-B717-24A3FB1E19D8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D0C1-24FF-4708-84F1-E73EF2F57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6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DD95B-5816-46F1-A51F-1667F3F25C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B35DE-223D-4B32-9510-0C939AC350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4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21AF0-0C64-48CD-B583-DEA5FDBA2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2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892B-061D-4B73-BA8D-B83F254646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8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01D09-3CCE-4BE3-B461-B28F992C0A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0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4A0EC-11F6-4206-B3A0-8D15410BFE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9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BA4FD-8EE3-4CAE-ADE9-2258B81501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BA4D3-A9D4-43D4-9073-3A0DEE9A11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65A8-28B6-4F16-B717-24A3FB1E19D8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D0C1-24FF-4708-84F1-E73EF2F57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4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D995E-CCF4-42DA-A054-FCF5D82283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C2CCD-8DA3-40F9-B63C-CC7FD36192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73935-95AF-42BB-AEDD-00313A2461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DA298-95FC-434A-BB74-175C673211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1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3DCF0-A122-478C-B239-87FAD7D8A5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1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65A8-28B6-4F16-B717-24A3FB1E19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D0C1-24FF-4708-84F1-E73EF2F574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65A8-28B6-4F16-B717-24A3FB1E19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D0C1-24FF-4708-84F1-E73EF2F574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65A8-28B6-4F16-B717-24A3FB1E19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D0C1-24FF-4708-84F1-E73EF2F574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8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65A8-28B6-4F16-B717-24A3FB1E19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D0C1-24FF-4708-84F1-E73EF2F574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3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65A8-28B6-4F16-B717-24A3FB1E19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D0C1-24FF-4708-84F1-E73EF2F574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2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65A8-28B6-4F16-B717-24A3FB1E19D8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D0C1-24FF-4708-84F1-E73EF2F57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8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65A8-28B6-4F16-B717-24A3FB1E19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D0C1-24FF-4708-84F1-E73EF2F574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65A8-28B6-4F16-B717-24A3FB1E19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D0C1-24FF-4708-84F1-E73EF2F574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9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65A8-28B6-4F16-B717-24A3FB1E19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D0C1-24FF-4708-84F1-E73EF2F574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65A8-28B6-4F16-B717-24A3FB1E19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D0C1-24FF-4708-84F1-E73EF2F574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65A8-28B6-4F16-B717-24A3FB1E19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D0C1-24FF-4708-84F1-E73EF2F574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8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65A8-28B6-4F16-B717-24A3FB1E19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D0C1-24FF-4708-84F1-E73EF2F574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2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65A8-28B6-4F16-B717-24A3FB1E19D8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D0C1-24FF-4708-84F1-E73EF2F57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8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65A8-28B6-4F16-B717-24A3FB1E19D8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D0C1-24FF-4708-84F1-E73EF2F57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3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65A8-28B6-4F16-B717-24A3FB1E19D8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D0C1-24FF-4708-84F1-E73EF2F57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5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65A8-28B6-4F16-B717-24A3FB1E19D8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D0C1-24FF-4708-84F1-E73EF2F57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8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65A8-28B6-4F16-B717-24A3FB1E19D8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D0C1-24FF-4708-84F1-E73EF2F57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0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65A8-28B6-4F16-B717-24A3FB1E19D8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D0C1-24FF-4708-84F1-E73EF2F57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56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065A8-28B6-4F16-B717-24A3FB1E19D8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1D0C1-24FF-4708-84F1-E73EF2F57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08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47A9EB-2B08-4FC7-A5E9-D60B166E44E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1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065A8-28B6-4F16-B717-24A3FB1E19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1D0C1-24FF-4708-84F1-E73EF2F574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3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РАБОТА\Romanchuk-2017\pictures2017\recession-recove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93162" y="1124744"/>
            <a:ext cx="5975438" cy="507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7"/>
            <a:ext cx="3635896" cy="515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1"/>
            <a:ext cx="9361040" cy="1484783"/>
          </a:xfrm>
        </p:spPr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Источники саморазрушения белорусской экономики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59140"/>
            <a:ext cx="9144000" cy="798860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Как их нейтрализовать?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336025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Сценарии для 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Беларуси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328027"/>
              </p:ext>
            </p:extLst>
          </p:nvPr>
        </p:nvGraphicFramePr>
        <p:xfrm>
          <a:off x="0" y="620684"/>
          <a:ext cx="9144001" cy="6122996"/>
        </p:xfrm>
        <a:graphic>
          <a:graphicData uri="http://schemas.openxmlformats.org/drawingml/2006/table">
            <a:tbl>
              <a:tblPr firstRow="1" firstCol="1" bandRow="1"/>
              <a:tblGrid>
                <a:gridCol w="2285573"/>
                <a:gridCol w="2430443"/>
                <a:gridCol w="1929265"/>
                <a:gridCol w="2498720"/>
              </a:tblGrid>
              <a:tr h="2232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15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«Чёрный» </a:t>
                      </a:r>
                      <a:r>
                        <a:rPr lang="ru-RU" sz="13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сценарий </a:t>
                      </a:r>
                      <a:endParaRPr lang="ru-RU" sz="13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Конфликт с РФ по нефти, газу, продовольствию, поставкам техники, кредитам, валютная «война» в виде девальвации </a:t>
                      </a:r>
                      <a:r>
                        <a:rPr lang="en-US" sz="13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RUB</a:t>
                      </a:r>
                      <a:r>
                        <a:rPr lang="ru-RU" sz="13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-рубля на 20 – 40%, жёсткое импортозамещение в РФ</a:t>
                      </a:r>
                      <a:endParaRPr lang="ru-RU" sz="13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«Серый» </a:t>
                      </a:r>
                      <a:r>
                        <a:rPr lang="ru-RU" sz="13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сценарий: поставки 16 млн. тонн нефти, газ по $110, $500 млн. кредитов, периодические стычки по с/х продуктам и правилам доступа товаров на рынки друг друга.</a:t>
                      </a:r>
                      <a:endParaRPr lang="ru-RU" sz="13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«Белый» </a:t>
                      </a:r>
                      <a:r>
                        <a:rPr lang="ru-RU" sz="13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сценарий: полная реализация принципа четырёх свобод в отношениях между РБ и РФ, без изъятий и ограничений, сохранение кредитования РФ и ЕФСР, приватизация в РБ, согласованная монетарная политика</a:t>
                      </a:r>
                      <a:endParaRPr lang="ru-RU" sz="13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ВВП, % роста</a:t>
                      </a:r>
                      <a:endParaRPr lang="ru-RU" sz="14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- 5 – 8%</a:t>
                      </a:r>
                      <a:endParaRPr lang="ru-RU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-1- 3%</a:t>
                      </a:r>
                      <a:endParaRPr lang="ru-RU" sz="16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 – 3%</a:t>
                      </a:r>
                      <a:endParaRPr lang="ru-RU" sz="16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ВВП, в </a:t>
                      </a:r>
                      <a:r>
                        <a:rPr lang="en-US" sz="1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$</a:t>
                      </a:r>
                      <a:r>
                        <a:rPr lang="ru-RU" sz="1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млрд.</a:t>
                      </a:r>
                      <a:endParaRPr lang="ru-RU" sz="14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35 – 37</a:t>
                      </a:r>
                      <a:endParaRPr lang="ru-RU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42-44</a:t>
                      </a:r>
                      <a:endParaRPr lang="ru-RU" sz="16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45 - 47</a:t>
                      </a:r>
                      <a:endParaRPr lang="ru-RU" sz="16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Промышленность, %</a:t>
                      </a:r>
                      <a:endParaRPr lang="ru-RU" sz="14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- 8 – 10%</a:t>
                      </a:r>
                      <a:endParaRPr lang="ru-RU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 – 5%</a:t>
                      </a:r>
                      <a:endParaRPr lang="ru-RU" sz="16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0 -2%</a:t>
                      </a:r>
                      <a:endParaRPr lang="ru-RU" sz="16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Промышленность, млрд. </a:t>
                      </a:r>
                      <a:r>
                        <a:rPr lang="en-US" sz="1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$</a:t>
                      </a:r>
                      <a:endParaRPr lang="ru-RU" sz="14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30 – 32</a:t>
                      </a:r>
                      <a:endParaRPr lang="ru-RU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32-34</a:t>
                      </a:r>
                      <a:endParaRPr lang="ru-RU" sz="16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36-38</a:t>
                      </a:r>
                      <a:endParaRPr lang="ru-RU" sz="16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Инвестиции в основной капитал, %</a:t>
                      </a:r>
                      <a:endParaRPr lang="ru-RU" sz="14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- 12 – 14%</a:t>
                      </a:r>
                      <a:endParaRPr lang="ru-RU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- 6 – 9%</a:t>
                      </a:r>
                      <a:endParaRPr lang="ru-RU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 – 4%</a:t>
                      </a:r>
                      <a:endParaRPr lang="ru-RU" sz="16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Инвестиции в основной капитал, млрд. </a:t>
                      </a:r>
                      <a:r>
                        <a:rPr lang="en-US" sz="1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$</a:t>
                      </a:r>
                      <a:endParaRPr lang="ru-RU" sz="14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4 – 6</a:t>
                      </a:r>
                      <a:endParaRPr lang="ru-RU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6 – 8</a:t>
                      </a:r>
                      <a:endParaRPr lang="ru-RU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9-11</a:t>
                      </a:r>
                      <a:endParaRPr lang="ru-RU" sz="16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Розничная торговля</a:t>
                      </a:r>
                      <a:r>
                        <a:rPr lang="ru-RU" sz="14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ru-RU" sz="14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8 - 10%</a:t>
                      </a:r>
                      <a:endParaRPr lang="ru-RU" sz="16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5 – 7%</a:t>
                      </a:r>
                      <a:endParaRPr lang="ru-RU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0 – 2%</a:t>
                      </a:r>
                      <a:endParaRPr lang="ru-RU" sz="16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Розничная торговля, млрд. $</a:t>
                      </a:r>
                      <a:endParaRPr lang="ru-RU" sz="14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12 – 14</a:t>
                      </a:r>
                      <a:endParaRPr lang="ru-RU" sz="16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15 - 17</a:t>
                      </a:r>
                      <a:endParaRPr lang="ru-RU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18 – 20</a:t>
                      </a:r>
                      <a:endParaRPr lang="ru-RU" sz="16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Инфляция, %</a:t>
                      </a:r>
                      <a:endParaRPr lang="ru-RU" sz="14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17 – 20%</a:t>
                      </a:r>
                      <a:endParaRPr lang="ru-RU" sz="16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14- 17%</a:t>
                      </a:r>
                      <a:endParaRPr lang="ru-RU" sz="16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9 – 12%</a:t>
                      </a:r>
                      <a:endParaRPr lang="ru-RU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Курс </a:t>
                      </a:r>
                      <a:r>
                        <a:rPr lang="en-US" sz="1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BYN</a:t>
                      </a:r>
                      <a:r>
                        <a:rPr lang="ru-RU" sz="1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/$1 на конец года</a:t>
                      </a:r>
                      <a:endParaRPr lang="ru-RU" sz="14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BYN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3,5</a:t>
                      </a:r>
                      <a:r>
                        <a:rPr lang="en-US" sz="16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/$1</a:t>
                      </a:r>
                      <a:endParaRPr lang="ru-RU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GB" sz="16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BYN2,8/$1</a:t>
                      </a:r>
                      <a:endParaRPr lang="ru-RU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GB" sz="16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BYN2,5/$1</a:t>
                      </a:r>
                      <a:endParaRPr lang="ru-RU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Экспорт товаров, $ млн. </a:t>
                      </a:r>
                      <a:endParaRPr lang="ru-RU" sz="14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- 4 - 6</a:t>
                      </a:r>
                      <a:endParaRPr lang="ru-RU" sz="16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- 1 - 3</a:t>
                      </a:r>
                      <a:endParaRPr lang="ru-RU" sz="16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-1 - +1 </a:t>
                      </a:r>
                      <a:endParaRPr lang="ru-RU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Зарплата, в $</a:t>
                      </a:r>
                      <a:endParaRPr lang="ru-RU" sz="14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250</a:t>
                      </a:r>
                      <a:endParaRPr lang="ru-RU" sz="16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360</a:t>
                      </a:r>
                      <a:endParaRPr lang="ru-RU" sz="16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420</a:t>
                      </a:r>
                      <a:endParaRPr lang="ru-RU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99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ВЫВОДЫ: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85000" lnSpcReduction="10000"/>
          </a:bodyPr>
          <a:lstStyle/>
          <a:p>
            <a:pPr>
              <a:buSzPct val="170000"/>
              <a:buBlip>
                <a:blip r:embed="rId2"/>
              </a:buBlip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Белорусская модель ремонту не подлежит</a:t>
            </a:r>
          </a:p>
          <a:p>
            <a:pPr>
              <a:buSzPct val="170000"/>
              <a:buBlip>
                <a:blip r:embed="rId2"/>
              </a:buBlip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Старые источники роста иссякли</a:t>
            </a:r>
          </a:p>
          <a:p>
            <a:pPr>
              <a:buSzPct val="170000"/>
              <a:buBlip>
                <a:blip r:embed="rId2"/>
              </a:buBlip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«Точки роста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лоббисты, модель управления активам стали главным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источниками саморазрушения</a:t>
            </a: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70000"/>
              <a:buBlip>
                <a:blip r:embed="rId2"/>
              </a:buBlip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 нынешней налоговой, регуляторной нагрузке обеспечить инклюзивный, быстрый, долгосрочный экономический рост невозможно</a:t>
            </a:r>
          </a:p>
          <a:p>
            <a:pPr>
              <a:buSzPct val="170000"/>
              <a:buBlip>
                <a:blip r:embed="rId2"/>
              </a:buBlip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Диверсификация, децентрализация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провалены</a:t>
            </a:r>
          </a:p>
          <a:p>
            <a:pPr>
              <a:buSzPct val="170000"/>
              <a:buBlip>
                <a:blip r:embed="rId2"/>
              </a:buBlip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«Четыре свободы» в рамках СГ, ЕАЭС и СНГ не реализованы  </a:t>
            </a: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70000"/>
              <a:buBlip>
                <a:blip r:embed="rId2"/>
              </a:buBlip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Самый мощный внутренний источник роста и развития – национальное предпринимательство закрепощено</a:t>
            </a:r>
          </a:p>
          <a:p>
            <a:pPr>
              <a:buSzPct val="170000"/>
              <a:buBlip>
                <a:blip r:embed="rId2"/>
              </a:buBlip>
            </a:pP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70000"/>
              <a:buBlip>
                <a:blip r:embed="rId2"/>
              </a:buBlip>
            </a:pP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5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АБОТА\Romanchuk-2017\pictures2017\d-wire-head-anxiety-conce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458" y="0"/>
            <a:ext cx="1043197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2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Главный нематериальный актив для выхода из кризиса </a:t>
            </a:r>
            <a:endParaRPr lang="ru-RU" sz="42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52536" y="3933056"/>
            <a:ext cx="9505056" cy="2808312"/>
          </a:xfrm>
          <a:prstGeom prst="rect">
            <a:avLst/>
          </a:prstGeom>
          <a:solidFill>
            <a:srgbClr val="FFFF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0" b="1" dirty="0" smtClean="0">
                <a:ln w="28575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СВОБОДА</a:t>
            </a:r>
            <a:endParaRPr lang="ru-RU" sz="16000" b="1" dirty="0">
              <a:ln w="28575"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92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LogoStrateg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748308"/>
            <a:ext cx="3800880" cy="213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900" b="1" dirty="0" smtClean="0">
                <a:solidFill>
                  <a:srgbClr val="008000"/>
                </a:solidFill>
              </a:rPr>
              <a:t/>
            </a:r>
            <a:br>
              <a:rPr lang="ru-RU" sz="4900" b="1" dirty="0" smtClean="0">
                <a:solidFill>
                  <a:srgbClr val="008000"/>
                </a:solidFill>
              </a:rPr>
            </a:br>
            <a:endParaRPr lang="ru-RU" sz="4900" b="1" dirty="0" smtClean="0">
              <a:solidFill>
                <a:srgbClr val="008000"/>
              </a:solidFill>
            </a:endParaRP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01980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parajita" pitchFamily="34" charset="0"/>
              </a:rPr>
              <a:t>СПАСИБО ЗА ВНИМАНИЕ !</a:t>
            </a:r>
          </a:p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</a:rPr>
              <a:t>Читайте нас на</a:t>
            </a:r>
          </a:p>
          <a:p>
            <a:pPr algn="ctr" eaLnBrk="1" hangingPunct="1">
              <a:buFontTx/>
              <a:buNone/>
              <a:defRPr/>
            </a:pP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CC0000"/>
                </a:solidFill>
              </a:rPr>
              <a:t>www.liberty-belarus.info</a:t>
            </a:r>
            <a:endParaRPr lang="ru-RU" sz="4400" b="1" dirty="0" smtClean="0">
              <a:ln>
                <a:solidFill>
                  <a:srgbClr val="FFFF00"/>
                </a:solidFill>
              </a:ln>
              <a:solidFill>
                <a:srgbClr val="CC00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</a:rPr>
              <a:t>Слушайте нас на</a:t>
            </a:r>
          </a:p>
          <a:p>
            <a:pPr algn="ctr" eaLnBrk="1" hangingPunct="1">
              <a:buFontTx/>
              <a:buNone/>
              <a:defRPr/>
            </a:pP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CC0000"/>
                </a:solidFill>
              </a:rPr>
              <a:t>www.primus.by </a:t>
            </a:r>
            <a:r>
              <a:rPr lang="ru-RU" sz="4400" b="1" dirty="0" smtClean="0">
                <a:ln>
                  <a:solidFill>
                    <a:srgbClr val="FFFF00"/>
                  </a:solidFill>
                </a:ln>
                <a:solidFill>
                  <a:srgbClr val="CC0000"/>
                </a:solidFill>
              </a:rPr>
              <a:t> 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0000CC"/>
                </a:solidFill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</a:rPr>
              <a:t>Спорьте на </a:t>
            </a:r>
          </a:p>
          <a:p>
            <a:pPr algn="ctr" eaLnBrk="1" hangingPunct="1">
              <a:buFontTx/>
              <a:buNone/>
              <a:defRPr/>
            </a:pP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www.facebook.com</a:t>
            </a:r>
            <a:endParaRPr lang="ru-RU" sz="4400" b="1" dirty="0" smtClean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vk.com</a:t>
            </a:r>
            <a:endParaRPr lang="ru-RU" sz="4400" b="1" dirty="0" smtClean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Пишите на </a:t>
            </a:r>
          </a:p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balance287@gmail.com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44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4" descr="logoMISES-CENTE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91388" y="4670425"/>
            <a:ext cx="1852612" cy="2152650"/>
          </a:xfrm>
        </p:spPr>
      </p:pic>
    </p:spTree>
    <p:extLst>
      <p:ext uri="{BB962C8B-B14F-4D97-AF65-F5344CB8AC3E}">
        <p14:creationId xmlns:p14="http://schemas.microsoft.com/office/powerpoint/2010/main" val="50492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Autofit/>
          </a:bodyPr>
          <a:lstStyle/>
          <a:p>
            <a:r>
              <a:rPr lang="ru-RU" sz="65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Саморазрушение: доказательства </a:t>
            </a:r>
            <a:endParaRPr lang="ru-RU" sz="65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self-de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62" y="1700808"/>
            <a:ext cx="684719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5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Экономика Беларуси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2014-2016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гг. </a:t>
            </a:r>
            <a:b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Долларовое зеркало 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000001"/>
              </p:ext>
            </p:extLst>
          </p:nvPr>
        </p:nvGraphicFramePr>
        <p:xfrm>
          <a:off x="-1" y="1124744"/>
          <a:ext cx="9144001" cy="5835159"/>
        </p:xfrm>
        <a:graphic>
          <a:graphicData uri="http://schemas.openxmlformats.org/drawingml/2006/table">
            <a:tbl>
              <a:tblPr firstRow="1" firstCol="1" bandRow="1"/>
              <a:tblGrid>
                <a:gridCol w="2477398"/>
                <a:gridCol w="874376"/>
                <a:gridCol w="1092970"/>
                <a:gridCol w="1092970"/>
                <a:gridCol w="1967346"/>
                <a:gridCol w="1638941"/>
              </a:tblGrid>
              <a:tr h="668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Показатель,</a:t>
                      </a:r>
                      <a:endParaRPr lang="en-US" sz="1900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en-US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$ </a:t>
                      </a: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млн</a:t>
                      </a:r>
                      <a:r>
                        <a:rPr lang="ru-RU" sz="19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. 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2016</a:t>
                      </a:r>
                      <a:endParaRPr lang="ru-RU" sz="19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2015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2014</a:t>
                      </a:r>
                      <a:endParaRPr lang="ru-RU" sz="1900" b="1" dirty="0"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2016г. к 2014г. в $ млн.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2016г. к 2014г. в %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ВВП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47200</a:t>
                      </a:r>
                      <a:endParaRPr lang="ru-RU" sz="19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54944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75832</a:t>
                      </a:r>
                      <a:endParaRPr lang="ru-RU" sz="1900" b="1" dirty="0"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-28632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-37,8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Промышленность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39727</a:t>
                      </a:r>
                      <a:endParaRPr lang="ru-RU" sz="19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45951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65429</a:t>
                      </a:r>
                      <a:endParaRPr lang="ru-RU" sz="1900" b="1" dirty="0"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-25702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-39,3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С/хозяйство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7638</a:t>
                      </a:r>
                      <a:endParaRPr lang="ru-RU" sz="19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8617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12865</a:t>
                      </a:r>
                      <a:endParaRPr lang="ru-RU" sz="1900" b="1" dirty="0"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-5227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-40,6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5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Инвестиции в основной капитал 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9042</a:t>
                      </a:r>
                      <a:endParaRPr lang="ru-RU" sz="19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13004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20901</a:t>
                      </a:r>
                      <a:endParaRPr lang="ru-RU" sz="1900" b="1" dirty="0"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-11859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-56,7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Оптовый товарооборот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32440</a:t>
                      </a:r>
                      <a:endParaRPr lang="ru-RU" sz="19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37707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52441</a:t>
                      </a:r>
                      <a:endParaRPr lang="ru-RU" sz="1900" b="1" dirty="0"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-20001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-38,1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Розничный товарооборот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18109</a:t>
                      </a:r>
                      <a:endParaRPr lang="ru-RU" sz="19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21891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30189</a:t>
                      </a:r>
                      <a:endParaRPr lang="ru-RU" sz="1900" b="1" dirty="0"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-12080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-40,0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Экспорт товаров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en-US" sz="19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416</a:t>
                      </a:r>
                      <a:endParaRPr lang="ru-RU" sz="19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26660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36081</a:t>
                      </a:r>
                      <a:endParaRPr lang="ru-RU" sz="1900" b="1" dirty="0"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2665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Импорт товаров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2757</a:t>
                      </a:r>
                      <a:r>
                        <a:rPr lang="en-US" sz="19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9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ru-RU" sz="19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30292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40502</a:t>
                      </a:r>
                      <a:endParaRPr lang="ru-RU" sz="1900" b="1" dirty="0"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2932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Доходы</a:t>
                      </a:r>
                      <a:r>
                        <a:rPr lang="ru-RU" sz="19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бюджета общие)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19410</a:t>
                      </a:r>
                      <a:endParaRPr lang="ru-RU" sz="19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23058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30552</a:t>
                      </a:r>
                      <a:endParaRPr lang="ru-RU" sz="1900" b="1" dirty="0"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11142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-36</a:t>
                      </a: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,5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5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Чистая прибыль 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2153</a:t>
                      </a:r>
                      <a:endParaRPr lang="ru-RU" sz="19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2472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5129</a:t>
                      </a:r>
                      <a:endParaRPr lang="ru-RU" sz="1900" b="1" dirty="0"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2976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58,0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32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Динамика показателей в %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324006"/>
              </p:ext>
            </p:extLst>
          </p:nvPr>
        </p:nvGraphicFramePr>
        <p:xfrm>
          <a:off x="0" y="908720"/>
          <a:ext cx="9108504" cy="5991637"/>
        </p:xfrm>
        <a:graphic>
          <a:graphicData uri="http://schemas.openxmlformats.org/drawingml/2006/table">
            <a:tbl>
              <a:tblPr firstRow="1" firstCol="1" bandRow="1"/>
              <a:tblGrid>
                <a:gridCol w="4788024"/>
                <a:gridCol w="1375799"/>
                <a:gridCol w="1549429"/>
                <a:gridCol w="1395252"/>
              </a:tblGrid>
              <a:tr h="313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18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2016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2015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2014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Реальный ВВП, % изменения</a:t>
                      </a:r>
                      <a:endParaRPr lang="ru-RU" sz="18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-2,6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-3,8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1,7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Производительность труда, рублей, %</a:t>
                      </a:r>
                      <a:endParaRPr lang="ru-RU" sz="18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-0,8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-2,6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2,5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Промышленность, в %</a:t>
                      </a:r>
                      <a:endParaRPr lang="ru-RU" sz="18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-0,4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-6,6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2,0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Сельское хозяйство, %</a:t>
                      </a:r>
                      <a:endParaRPr lang="ru-RU" sz="18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3,4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-2,5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2,9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Инвестиции в основной капитал, %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-17,9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-17,5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-5,8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Перевезено грузов, %</a:t>
                      </a:r>
                      <a:endParaRPr lang="ru-RU" sz="18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-3,7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-4,3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-0,8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Оптовый товарооборот, %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-10,4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-3,0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9,5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Розничный товарооборот, %</a:t>
                      </a:r>
                      <a:endParaRPr lang="ru-RU" sz="18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-4,1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-1,3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6,0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Экспорт товаров и услуг, %</a:t>
                      </a:r>
                      <a:endParaRPr lang="ru-RU" sz="18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-10,4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-24,9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-0,2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Импорт товаров и услуг, %</a:t>
                      </a:r>
                      <a:endParaRPr lang="ru-RU" sz="18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-9,9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-25,1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-5,3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Количество убыточных организаций, единиц</a:t>
                      </a:r>
                      <a:endParaRPr lang="ru-RU" sz="18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1564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1413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1028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Численность занятых в экономике, в декабре, тыс. человек, 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4383,3</a:t>
                      </a:r>
                      <a:endParaRPr lang="ru-RU" sz="18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4464,3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4472,5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Реальные 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денежные доходы населения, % (январь – ноябрь)</a:t>
                      </a:r>
                      <a:endParaRPr lang="ru-RU" sz="18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-7,5</a:t>
                      </a:r>
                      <a:endParaRPr lang="ru-RU" sz="18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-5,5</a:t>
                      </a:r>
                      <a:endParaRPr lang="ru-RU" sz="18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1,8</a:t>
                      </a:r>
                      <a:endParaRPr lang="ru-RU" sz="18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Реальная зарплата, (январь – ноябрь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),%</a:t>
                      </a:r>
                      <a:endParaRPr lang="ru-RU" sz="18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-4,0</a:t>
                      </a:r>
                      <a:endParaRPr lang="ru-RU" sz="18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-3,1</a:t>
                      </a:r>
                      <a:endParaRPr lang="ru-RU" sz="18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0,3</a:t>
                      </a:r>
                      <a:endParaRPr lang="ru-RU" sz="18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64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Финансы </a:t>
            </a: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предприятий, 2014-2016гг.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440874"/>
              </p:ext>
            </p:extLst>
          </p:nvPr>
        </p:nvGraphicFramePr>
        <p:xfrm>
          <a:off x="0" y="836713"/>
          <a:ext cx="9143999" cy="5904655"/>
        </p:xfrm>
        <a:graphic>
          <a:graphicData uri="http://schemas.openxmlformats.org/drawingml/2006/table">
            <a:tbl>
              <a:tblPr firstRow="1" firstCol="1" bandRow="1"/>
              <a:tblGrid>
                <a:gridCol w="4182128"/>
                <a:gridCol w="1331256"/>
                <a:gridCol w="1192711"/>
                <a:gridCol w="1028788"/>
                <a:gridCol w="1409116"/>
              </a:tblGrid>
              <a:tr h="624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2016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2016г. к</a:t>
                      </a:r>
                      <a:r>
                        <a:rPr lang="ru-RU" sz="2000" b="1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2014г., %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Кредиторская задолженность, млн. </a:t>
                      </a:r>
                      <a:r>
                        <a:rPr lang="en-US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BYN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39595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35310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28405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39,4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Долги за топливно-энергетические ресурсы, </a:t>
                      </a:r>
                      <a:r>
                        <a:rPr lang="en-US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BYN</a:t>
                      </a:r>
                      <a:r>
                        <a:rPr lang="ru-RU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рублей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4196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102,2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Просроченная кредиторская задолженность, млн. </a:t>
                      </a:r>
                      <a:r>
                        <a:rPr lang="en-US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BYN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6854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5798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79,0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Задолженность по кредитам и займам</a:t>
                      </a:r>
                      <a:r>
                        <a:rPr lang="ru-RU" sz="20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млн</a:t>
                      </a:r>
                      <a:r>
                        <a:rPr lang="ru-RU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BYN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59327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56790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37861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56,7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Просроченная задолженность по кредитам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 займам, млн. </a:t>
                      </a:r>
                      <a:r>
                        <a:rPr lang="en-US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BYN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2637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4 раза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Дебиторская задолженность, млн. </a:t>
                      </a:r>
                      <a:r>
                        <a:rPr lang="en-US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BYN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29944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26982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21875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36,9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Просроченная дебиторская задолженность, млн. </a:t>
                      </a:r>
                      <a:r>
                        <a:rPr lang="en-US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BYN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6858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69,4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42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180512" cy="1152128"/>
          </a:xfrm>
        </p:spPr>
        <p:txBody>
          <a:bodyPr>
            <a:noAutofit/>
          </a:bodyPr>
          <a:lstStyle/>
          <a:p>
            <a:r>
              <a:rPr lang="ru-RU" sz="34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Изменение параметров широкой денежной массы в Беларуси, 2012-2016гг.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977046"/>
              </p:ext>
            </p:extLst>
          </p:nvPr>
        </p:nvGraphicFramePr>
        <p:xfrm>
          <a:off x="4" y="1340765"/>
          <a:ext cx="9143995" cy="5539682"/>
        </p:xfrm>
        <a:graphic>
          <a:graphicData uri="http://schemas.openxmlformats.org/drawingml/2006/table">
            <a:tbl>
              <a:tblPr firstRow="1" firstCol="1" bandRow="1"/>
              <a:tblGrid>
                <a:gridCol w="3826541"/>
                <a:gridCol w="1062928"/>
                <a:gridCol w="931997"/>
                <a:gridCol w="1062928"/>
                <a:gridCol w="1062928"/>
                <a:gridCol w="1196673"/>
              </a:tblGrid>
              <a:tr h="54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Показатель (% изменения)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2016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2015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2014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2013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2012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М0 (наличные деньги)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25,8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2,2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13,2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8,8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68,5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М1 (активная рублевая денежная масса)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24,6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2,3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12,6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7,7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69,3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М2 (рублевая денежная масса)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19,4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-0,4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14,5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15,5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58,4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М3 (широкая денежная масса)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3,8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36,5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23,9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19,8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45,1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Справочно</a:t>
                      </a:r>
                      <a:r>
                        <a:rPr lang="ru-RU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: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Среднегодовая инфляция, %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11,8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13,5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18,1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18,3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59,2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Курс белорусского рубля к $ на конец периода, </a:t>
                      </a:r>
                      <a:r>
                        <a:rPr lang="en-US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BYN</a:t>
                      </a: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Br</a:t>
                      </a: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/$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1,9585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18569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11850</a:t>
                      </a:r>
                      <a:endParaRPr lang="ru-RU" sz="20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9510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8570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37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ru-RU" sz="37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Состояние госдолга, 2014 - </a:t>
            </a:r>
            <a:r>
              <a:rPr lang="ru-RU" sz="37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37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7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680038"/>
              </p:ext>
            </p:extLst>
          </p:nvPr>
        </p:nvGraphicFramePr>
        <p:xfrm>
          <a:off x="35496" y="836712"/>
          <a:ext cx="9073011" cy="5980112"/>
        </p:xfrm>
        <a:graphic>
          <a:graphicData uri="http://schemas.openxmlformats.org/drawingml/2006/table">
            <a:tbl>
              <a:tblPr firstRow="1" firstCol="1" bandRow="1"/>
              <a:tblGrid>
                <a:gridCol w="1944216"/>
                <a:gridCol w="974204"/>
                <a:gridCol w="881982"/>
                <a:gridCol w="881982"/>
                <a:gridCol w="881982"/>
                <a:gridCol w="881982"/>
                <a:gridCol w="881982"/>
                <a:gridCol w="881982"/>
                <a:gridCol w="862699"/>
              </a:tblGrid>
              <a:tr h="72008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01.01.</a:t>
                      </a: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201</a:t>
                      </a:r>
                      <a:r>
                        <a:rPr lang="en-US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01.01.</a:t>
                      </a: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2016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01.01.</a:t>
                      </a: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2015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01.01.</a:t>
                      </a: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2014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en-US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BYN </a:t>
                      </a: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en-US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$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% ВВП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В BYN и $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% ВВП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В BYN и $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% ВВП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В BYN и $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% ВВП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Государственный долг, всего млн. </a:t>
                      </a:r>
                      <a:r>
                        <a:rPr lang="en-US" sz="19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BYN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36</a:t>
                      </a:r>
                      <a:r>
                        <a:rPr lang="en-US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958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39,</a:t>
                      </a:r>
                      <a:r>
                        <a:rPr lang="en-US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32856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32,5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19746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22,3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15401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22,4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Внешний госдолг в $ млн.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en-US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645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28,</a:t>
                      </a:r>
                      <a:r>
                        <a:rPr lang="en-US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12446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22,7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12580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16,6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12441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17,1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Внутренний госдолг, в </a:t>
                      </a:r>
                      <a:r>
                        <a:rPr lang="en-US" sz="19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BYN</a:t>
                      </a:r>
                      <a:r>
                        <a:rPr lang="ru-RU" sz="19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 млн. 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234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10,</a:t>
                      </a:r>
                      <a:r>
                        <a:rPr lang="en-US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9744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9,8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4838</a:t>
                      </a:r>
                      <a:endParaRPr lang="ru-RU" sz="19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5,7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3570</a:t>
                      </a: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5,3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9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Валовый долг госсектора в расширенном определении, в $ на 01.10.2016</a:t>
                      </a:r>
                      <a:endParaRPr lang="ru-RU" sz="18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22468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46,7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22518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41,0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23166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30,5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21620</a:t>
                      </a:r>
                      <a:endParaRPr lang="ru-RU" sz="1800" b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29,7</a:t>
                      </a:r>
                      <a:endParaRPr lang="ru-RU" sz="18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34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1703- приговор бизнесу и экономике </a:t>
            </a:r>
            <a:endParaRPr lang="ru-RU" sz="38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904656"/>
          </a:xfrm>
        </p:spPr>
        <p:txBody>
          <a:bodyPr>
            <a:normAutofit fontScale="85000" lnSpcReduction="10000"/>
          </a:bodyPr>
          <a:lstStyle/>
          <a:p>
            <a:pPr>
              <a:buSzPct val="170000"/>
              <a:buBlip>
                <a:blip r:embed="rId2"/>
              </a:buBlip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информации Администрации президента в Беларуси «право назначать и проводить проверки имеют 1703 контролирующих (надзорных) органа, которые входят в систему 60 государственных органов..» Они «осуществляют свою деятельность в более чем 160 сферах контроля (надзора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SzPct val="170000"/>
              <a:buBlip>
                <a:blip r:embed="rId2"/>
              </a:buBlip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«Контролирующие 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надзорные) органы 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одного и того же государственного органа на различных территориальных уровнях (республиканский, областной, районный), а также между самим государственным органом и его структурными подразделениями с правами юридического лица (департаментами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)» дублируют функции друг друга. 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95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14176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Рынок труда: </a:t>
            </a:r>
            <a:b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тисках между борьбой с «тунеядцами» и режимом оптимизации рабочей силы  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08504" cy="5445224"/>
          </a:xfrm>
        </p:spPr>
        <p:txBody>
          <a:bodyPr>
            <a:normAutofit lnSpcReduction="10000"/>
          </a:bodyPr>
          <a:lstStyle/>
          <a:p>
            <a:pPr>
              <a:buSzPct val="170000"/>
              <a:buBlip>
                <a:blip r:embed="rId2"/>
              </a:buBlip>
            </a:pP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2016г</a:t>
            </a: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разница между числом принятых на работу и уволенными составила почти </a:t>
            </a: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108,5 </a:t>
            </a: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тысяч </a:t>
            </a: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человек.</a:t>
            </a:r>
          </a:p>
          <a:p>
            <a:pPr>
              <a:buSzPct val="170000"/>
              <a:buBlip>
                <a:blip r:embed="rId2"/>
              </a:buBlip>
            </a:pP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2015г</a:t>
            </a: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численность занятых в экономике сократилась на 81 тысяч </a:t>
            </a: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>
              <a:buSzPct val="170000"/>
              <a:buBlip>
                <a:blip r:embed="rId2"/>
              </a:buBlip>
            </a:pP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2015-2016гг. - потеря </a:t>
            </a:r>
            <a: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189105</a:t>
            </a: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человек</a:t>
            </a:r>
          </a:p>
          <a:p>
            <a:pPr>
              <a:buSzPct val="170000"/>
              <a:buBlip>
                <a:blip r:embed="rId2"/>
              </a:buBlip>
            </a:pP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справки: число </a:t>
            </a: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официально зарегистрированных безработных всего 35,3 тысячи человек</a:t>
            </a: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SzPct val="170000"/>
              <a:buBlip>
                <a:blip r:embed="rId2"/>
              </a:buBlip>
            </a:pP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справки: «лишняя» рабочая сила в нынешней структуре экономики </a:t>
            </a:r>
            <a: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750 тысяч (17% рабочей силы) </a:t>
            </a:r>
          </a:p>
          <a:p>
            <a:pPr>
              <a:buSzPct val="170000"/>
              <a:buBlip>
                <a:blip r:embed="rId2"/>
              </a:buBlip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</TotalTime>
  <Words>1151</Words>
  <Application>Microsoft Office PowerPoint</Application>
  <PresentationFormat>Экран (4:3)</PresentationFormat>
  <Paragraphs>353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2_Default Design</vt:lpstr>
      <vt:lpstr>1_Тема Office</vt:lpstr>
      <vt:lpstr>Источники саморазрушения белорусской экономики</vt:lpstr>
      <vt:lpstr>Саморазрушение: доказательства </vt:lpstr>
      <vt:lpstr>Экономика Беларуси 2014-2016гг.  Долларовое зеркало </vt:lpstr>
      <vt:lpstr>Динамика показателей в %</vt:lpstr>
      <vt:lpstr>Финансы предприятий, 2014-2016гг.</vt:lpstr>
      <vt:lpstr>Изменение параметров широкой денежной массы в Беларуси, 2012-2016гг.</vt:lpstr>
      <vt:lpstr>Состояние госдолга, 2014 - 2017</vt:lpstr>
      <vt:lpstr>1703- приговор бизнесу и экономике </vt:lpstr>
      <vt:lpstr>Рынок труда:  в тисках между борьбой с «тунеядцами» и режимом оптимизации рабочей силы  </vt:lpstr>
      <vt:lpstr>Сценарии для Беларуси на 2017г. </vt:lpstr>
      <vt:lpstr>ВЫВОДЫ:</vt:lpstr>
      <vt:lpstr>Главный нематериальный актив для выхода из кризиса </vt:lpstr>
      <vt:lpstr>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Матрица системных трансформаций</dc:title>
  <dc:creator>user</dc:creator>
  <cp:lastModifiedBy>user</cp:lastModifiedBy>
  <cp:revision>261</cp:revision>
  <dcterms:created xsi:type="dcterms:W3CDTF">2016-07-27T21:27:18Z</dcterms:created>
  <dcterms:modified xsi:type="dcterms:W3CDTF">2017-02-16T12:47:12Z</dcterms:modified>
</cp:coreProperties>
</file>