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516973-8DFC-45E8-96B8-DEE6640A387F}" type="datetimeFigureOut">
              <a:rPr lang="ru-RU" smtClean="0"/>
              <a:t>19.12.2011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4EE5C6-7D38-46B5-A1FB-134E963902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692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A3971B-F3D3-48E7-BBC8-DD7DDE80318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6323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520AB-18D8-4A62-B74F-68852161461A}" type="datetimeFigureOut">
              <a:rPr lang="ru-RU" smtClean="0"/>
              <a:t>19.12.2011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93934-5D5F-4040-92E9-C70F09919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4394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520AB-18D8-4A62-B74F-68852161461A}" type="datetimeFigureOut">
              <a:rPr lang="ru-RU" smtClean="0"/>
              <a:t>19.12.2011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93934-5D5F-4040-92E9-C70F09919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5524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520AB-18D8-4A62-B74F-68852161461A}" type="datetimeFigureOut">
              <a:rPr lang="ru-RU" smtClean="0"/>
              <a:t>19.12.2011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93934-5D5F-4040-92E9-C70F09919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4260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520AB-18D8-4A62-B74F-68852161461A}" type="datetimeFigureOut">
              <a:rPr lang="ru-RU" smtClean="0"/>
              <a:t>19.12.2011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93934-5D5F-4040-92E9-C70F09919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7743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520AB-18D8-4A62-B74F-68852161461A}" type="datetimeFigureOut">
              <a:rPr lang="ru-RU" smtClean="0"/>
              <a:t>19.12.2011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93934-5D5F-4040-92E9-C70F09919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4371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520AB-18D8-4A62-B74F-68852161461A}" type="datetimeFigureOut">
              <a:rPr lang="ru-RU" smtClean="0"/>
              <a:t>19.12.2011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93934-5D5F-4040-92E9-C70F09919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774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520AB-18D8-4A62-B74F-68852161461A}" type="datetimeFigureOut">
              <a:rPr lang="ru-RU" smtClean="0"/>
              <a:t>19.12.2011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93934-5D5F-4040-92E9-C70F09919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0151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520AB-18D8-4A62-B74F-68852161461A}" type="datetimeFigureOut">
              <a:rPr lang="ru-RU" smtClean="0"/>
              <a:t>19.12.2011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93934-5D5F-4040-92E9-C70F09919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7783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520AB-18D8-4A62-B74F-68852161461A}" type="datetimeFigureOut">
              <a:rPr lang="ru-RU" smtClean="0"/>
              <a:t>19.12.2011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93934-5D5F-4040-92E9-C70F09919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4179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520AB-18D8-4A62-B74F-68852161461A}" type="datetimeFigureOut">
              <a:rPr lang="ru-RU" smtClean="0"/>
              <a:t>19.12.2011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93934-5D5F-4040-92E9-C70F09919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1286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520AB-18D8-4A62-B74F-68852161461A}" type="datetimeFigureOut">
              <a:rPr lang="ru-RU" smtClean="0"/>
              <a:t>19.12.2011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93934-5D5F-4040-92E9-C70F09919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4665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D520AB-18D8-4A62-B74F-68852161461A}" type="datetimeFigureOut">
              <a:rPr lang="ru-RU" smtClean="0"/>
              <a:t>19.12.2011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93934-5D5F-4040-92E9-C70F09919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322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2.png"/><Relationship Id="rId4" Type="http://schemas.openxmlformats.org/officeDocument/2006/relationships/hyperlink" Target="http://moscowchinaclub.ru/wp-content/uploads/2011/06/20110629_hse.jpg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moscowchinaclub.ru/wp-content/uploads/2011/06/20110629_hse.jpg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moscowchinaclub.ru/wp-content/uploads/2011/06/20110629_hse.jpg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moscowchinaclub.ru/wp-content/uploads/2011/06/20110629_hse.jpg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moscowchinaclub.ru/wp-content/uploads/2011/06/20110629_hse.jpg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moscowchinaclub.ru/wp-content/uploads/2011/06/20110629_hse.jpg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moscowchinaclub.ru/wp-content/uploads/2011/06/20110629_hse.jpg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moscowchinaclub.ru/wp-content/uploads/2011/06/20110629_hse.jpg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moscowchinaclub.ru/wp-content/uploads/2011/06/20110629_hse.jpg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moscowchinaclub.ru/wp-content/uploads/2011/06/20110629_hse.jpg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moscowchinaclub.ru/wp-content/uploads/2011/06/20110629_hse.jpg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moscowchinaclub.ru/wp-content/uploads/2011/06/20110629_hse.jpg" TargetMode="Externa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moscowchinaclub.ru/wp-content/uploads/2011/06/20110629_hse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hyperlink" Target="http://svr225.stepx.com:3388/skiing/file/2011.png" TargetMode="External"/><Relationship Id="rId4" Type="http://schemas.microsoft.com/office/2007/relationships/hdphoto" Target="../media/hdphoto1.wdp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moscowchinaclub.ru/wp-content/uploads/2011/06/20110629_hse.jpg" TargetMode="Externa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moscowchinaclub.ru/wp-content/uploads/2011/06/20110629_hse.jpg" TargetMode="Externa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moscowchinaclub.ru/wp-content/uploads/2011/06/20110629_hse.jpg" TargetMode="Externa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moscowchinaclub.ru/wp-content/uploads/2011/06/20110629_hse.jpg" TargetMode="Externa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moscowchinaclub.ru/wp-content/uploads/2011/06/20110629_hse.jpg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moscowchinaclub.ru/wp-content/uploads/2011/06/20110629_hse.jpg" TargetMode="Externa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moscowchinaclub.ru/wp-content/uploads/2011/06/20110629_hse.jpg" TargetMode="External"/><Relationship Id="rId1" Type="http://schemas.openxmlformats.org/officeDocument/2006/relationships/slideLayout" Target="../slideLayouts/slideLayout6.xml"/><Relationship Id="rId4" Type="http://schemas.microsoft.com/office/2007/relationships/hdphoto" Target="../media/hdphoto1.wdp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moscowchinaclub.ru/wp-content/uploads/2011/06/20110629_hse.jpg" TargetMode="External"/><Relationship Id="rId1" Type="http://schemas.openxmlformats.org/officeDocument/2006/relationships/slideLayout" Target="../slideLayouts/slideLayout6.xml"/><Relationship Id="rId4" Type="http://schemas.microsoft.com/office/2007/relationships/hdphoto" Target="../media/hdphoto1.wdp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moscowchinaclub.ru/wp-content/uploads/2011/06/20110629_hse.jpg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moscowchinaclub.ru/wp-content/uploads/2011/06/20110629_hse.jpg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moscowchinaclub.ru/wp-content/uploads/2011/06/20110629_hse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moscowchinaclub.ru/wp-content/uploads/2011/06/20110629_hse.jpg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moscowchinaclub.ru/wp-content/uploads/2011/06/20110629_hse.jpg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moscowchinaclub.ru/wp-content/uploads/2011/06/20110629_hse.jpg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moscowchinaclub.ru/wp-content/uploads/2011/06/20110629_hse.jpg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moscowchinaclub.ru/wp-content/uploads/2011/06/20110629_hse.jpg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3884" y="1988840"/>
            <a:ext cx="7992888" cy="1176536"/>
          </a:xfrm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36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принципы Политики </a:t>
            </a:r>
          </a:p>
          <a:p>
            <a:pPr>
              <a:spcBef>
                <a:spcPts val="0"/>
              </a:spcBef>
            </a:pPr>
            <a:r>
              <a:rPr lang="ru-RU" sz="36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НИУ ВШЭ в области интеллектуальной собственности</a:t>
            </a:r>
            <a:endParaRPr lang="ru-RU" sz="3600" b="1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2347664" y="3874840"/>
            <a:ext cx="6400800" cy="1066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39552" y="3356992"/>
            <a:ext cx="8208912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pPr algn="r"/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Ермакова А.Р. </a:t>
            </a:r>
          </a:p>
          <a:p>
            <a:pPr algn="r"/>
            <a:r>
              <a:rPr lang="ru-RU" sz="1600" dirty="0" smtClean="0"/>
              <a:t>начальник отдела по вопросам </a:t>
            </a:r>
          </a:p>
          <a:p>
            <a:pPr algn="r"/>
            <a:r>
              <a:rPr lang="ru-RU" sz="1600" dirty="0" smtClean="0"/>
              <a:t>интеллектуальной собственности </a:t>
            </a:r>
          </a:p>
          <a:p>
            <a:pPr algn="r"/>
            <a:r>
              <a:rPr lang="ru-RU" sz="1600" dirty="0" smtClean="0"/>
              <a:t>Управления инновационной деятельности</a:t>
            </a:r>
          </a:p>
          <a:p>
            <a:endParaRPr lang="ru-RU" sz="2000" dirty="0" smtClean="0"/>
          </a:p>
          <a:p>
            <a:pPr algn="ctr"/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Расширенное совещание по вопросу об основных принципах политики НИУ ВШЭ в области интеллектуальной собственности</a:t>
            </a:r>
          </a:p>
          <a:p>
            <a:pPr algn="ctr"/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12 декабря 2011 г.</a:t>
            </a:r>
          </a:p>
          <a:p>
            <a:endParaRPr lang="ru-RU" sz="2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-13142" y="-3836"/>
            <a:ext cx="9157142" cy="1128579"/>
          </a:xfrm>
          <a:prstGeom prst="rect">
            <a:avLst/>
          </a:prstGeom>
          <a:solidFill>
            <a:srgbClr val="005A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i-main-pic" descr="Картинка 27 из 32853">
            <a:hlinkClick r:id="rId4" tgtFrame="_blank"/>
          </p:cNvPr>
          <p:cNvPicPr/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7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-3835"/>
            <a:ext cx="1152128" cy="112857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Прямоугольник 6"/>
          <p:cNvSpPr/>
          <p:nvPr/>
        </p:nvSpPr>
        <p:spPr>
          <a:xfrm>
            <a:off x="0" y="6588646"/>
            <a:ext cx="9144000" cy="269354"/>
          </a:xfrm>
          <a:prstGeom prst="rect">
            <a:avLst/>
          </a:prstGeom>
          <a:solidFill>
            <a:srgbClr val="005A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200" i="1" dirty="0"/>
              <a:t>Управление инновационной деятельности</a:t>
            </a:r>
          </a:p>
        </p:txBody>
      </p:sp>
    </p:spTree>
    <p:extLst>
      <p:ext uri="{BB962C8B-B14F-4D97-AF65-F5344CB8AC3E}">
        <p14:creationId xmlns:p14="http://schemas.microsoft.com/office/powerpoint/2010/main" val="1811940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6571" y="0"/>
            <a:ext cx="9187083" cy="1128579"/>
          </a:xfrm>
          <a:prstGeom prst="rect">
            <a:avLst/>
          </a:prstGeom>
          <a:solidFill>
            <a:srgbClr val="005A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	</a:t>
            </a:r>
            <a:r>
              <a:rPr lang="ru-RU" sz="2300" b="1" dirty="0" smtClean="0"/>
              <a:t>Случаи, когда НИУ ВШЭ принимает меры по </a:t>
            </a:r>
          </a:p>
          <a:p>
            <a:pPr algn="ctr"/>
            <a:r>
              <a:rPr lang="ru-RU" sz="2300" b="1" dirty="0" smtClean="0"/>
              <a:t>	закреплению объектов авторского  права за Университетом</a:t>
            </a:r>
            <a:endParaRPr lang="ru-RU" sz="2300" b="1" dirty="0"/>
          </a:p>
        </p:txBody>
      </p:sp>
      <p:pic>
        <p:nvPicPr>
          <p:cNvPr id="5" name="i-main-pic" descr="Картинка 27 из 32853">
            <a:hlinkClick r:id="rId2" tgtFrame="_blank"/>
          </p:cNvPr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7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571" y="-3836"/>
            <a:ext cx="1152128" cy="1128579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Прямоугольник 5"/>
          <p:cNvSpPr/>
          <p:nvPr/>
        </p:nvSpPr>
        <p:spPr>
          <a:xfrm>
            <a:off x="6571" y="6616030"/>
            <a:ext cx="9144000" cy="269354"/>
          </a:xfrm>
          <a:prstGeom prst="rect">
            <a:avLst/>
          </a:prstGeom>
          <a:solidFill>
            <a:srgbClr val="005A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200" i="1" dirty="0"/>
              <a:t>Управление инновационной деятельности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26722" y="1259468"/>
            <a:ext cx="8737766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dirty="0"/>
              <a:t>объект </a:t>
            </a:r>
            <a:r>
              <a:rPr lang="ru-RU" dirty="0" smtClean="0"/>
              <a:t>создается </a:t>
            </a:r>
            <a:r>
              <a:rPr lang="ru-RU" dirty="0"/>
              <a:t>с </a:t>
            </a:r>
            <a:r>
              <a:rPr lang="ru-RU" b="1" dirty="0"/>
              <a:t>существенным использованием</a:t>
            </a:r>
            <a:r>
              <a:rPr lang="ru-RU" dirty="0"/>
              <a:t> ресурсов </a:t>
            </a:r>
            <a:r>
              <a:rPr lang="ru-RU" dirty="0" smtClean="0"/>
              <a:t>НИУ ВШЭ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19584" y="1774992"/>
            <a:ext cx="8744903" cy="92333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dirty="0"/>
              <a:t>объект </a:t>
            </a:r>
            <a:r>
              <a:rPr lang="ru-RU" dirty="0" smtClean="0"/>
              <a:t>создается </a:t>
            </a:r>
            <a:r>
              <a:rPr lang="ru-RU" dirty="0"/>
              <a:t>по </a:t>
            </a:r>
            <a:r>
              <a:rPr lang="ru-RU" b="1" dirty="0"/>
              <a:t>договору </a:t>
            </a:r>
            <a:r>
              <a:rPr lang="ru-RU" dirty="0" smtClean="0"/>
              <a:t>НИУ ВШЭ </a:t>
            </a:r>
            <a:r>
              <a:rPr lang="ru-RU" dirty="0"/>
              <a:t>с третьим лицом</a:t>
            </a:r>
            <a:r>
              <a:rPr lang="ru-RU" dirty="0" smtClean="0"/>
              <a:t>, </a:t>
            </a:r>
            <a:r>
              <a:rPr lang="ru-RU" b="1" dirty="0"/>
              <a:t>из условий которого вытекает </a:t>
            </a:r>
            <a:r>
              <a:rPr lang="ru-RU" dirty="0"/>
              <a:t>необходимость </a:t>
            </a:r>
            <a:r>
              <a:rPr lang="ru-RU" b="1" dirty="0"/>
              <a:t>закрепления исключительных прав </a:t>
            </a:r>
            <a:r>
              <a:rPr lang="ru-RU" dirty="0" smtClean="0"/>
              <a:t>за НИУ ВШЭ </a:t>
            </a:r>
            <a:r>
              <a:rPr lang="ru-RU" dirty="0"/>
              <a:t>либо третьими лицами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26721" y="2844514"/>
            <a:ext cx="8737766" cy="138499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b="1" dirty="0"/>
              <a:t>публикация</a:t>
            </a:r>
            <a:r>
              <a:rPr lang="ru-RU" dirty="0"/>
              <a:t> произведений, содержащих сведения о научных результатах, </a:t>
            </a:r>
            <a:r>
              <a:rPr lang="ru-RU" b="1" dirty="0"/>
              <a:t>может привести к </a:t>
            </a:r>
            <a:r>
              <a:rPr lang="ru-RU" b="1" dirty="0" smtClean="0"/>
              <a:t>утрате: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600" dirty="0" smtClean="0"/>
              <a:t>прав </a:t>
            </a:r>
            <a:r>
              <a:rPr lang="ru-RU" sz="1600" dirty="0"/>
              <a:t>НИУ ВШЭ на результаты интеллектуальной деятельности, включая ноу-хау</a:t>
            </a:r>
          </a:p>
          <a:p>
            <a:pPr marL="285750" lvl="0" indent="-285750" algn="just">
              <a:buFont typeface="Wingdings" pitchFamily="2" charset="2"/>
              <a:buChar char="ü"/>
            </a:pPr>
            <a:r>
              <a:rPr lang="ru-RU" sz="1600" dirty="0">
                <a:solidFill>
                  <a:prstClr val="black"/>
                </a:solidFill>
              </a:rPr>
              <a:t>возможностей по коммерческому использованию создаваемого результата интеллектуальной деятельности, права на который принадлежат либо могут быть закреплены за НИУ </a:t>
            </a:r>
            <a:r>
              <a:rPr lang="ru-RU" sz="1600" dirty="0" smtClean="0">
                <a:solidFill>
                  <a:prstClr val="black"/>
                </a:solidFill>
              </a:rPr>
              <a:t>ВШЭ</a:t>
            </a:r>
            <a:endParaRPr lang="ru-RU" sz="16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26722" y="4375701"/>
            <a:ext cx="8737766" cy="92333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dirty="0"/>
              <a:t>объекты </a:t>
            </a:r>
            <a:r>
              <a:rPr lang="ru-RU" b="1" dirty="0" smtClean="0"/>
              <a:t>специально </a:t>
            </a:r>
            <a:r>
              <a:rPr lang="ru-RU" b="1" dirty="0"/>
              <a:t>создаются</a:t>
            </a:r>
            <a:r>
              <a:rPr lang="ru-RU" dirty="0"/>
              <a:t> для целей их использования </a:t>
            </a:r>
            <a:r>
              <a:rPr lang="ru-RU" b="1" dirty="0"/>
              <a:t>от имени </a:t>
            </a:r>
            <a:r>
              <a:rPr lang="ru-RU" b="1" dirty="0" smtClean="0"/>
              <a:t>НИУ ВШЭ</a:t>
            </a:r>
            <a:r>
              <a:rPr lang="ru-RU" dirty="0" smtClean="0"/>
              <a:t> </a:t>
            </a:r>
            <a:r>
              <a:rPr lang="ru-RU" b="1" dirty="0"/>
              <a:t>в сети Интернет</a:t>
            </a:r>
            <a:r>
              <a:rPr lang="ru-RU" dirty="0"/>
              <a:t>, </a:t>
            </a:r>
            <a:r>
              <a:rPr lang="ru-RU" dirty="0" smtClean="0"/>
              <a:t>в том числе на </a:t>
            </a:r>
            <a:r>
              <a:rPr lang="ru-RU" dirty="0"/>
              <a:t>корпоративном портале </a:t>
            </a:r>
            <a:r>
              <a:rPr lang="ru-RU" dirty="0" smtClean="0"/>
              <a:t>НИУ ВШЭ</a:t>
            </a:r>
            <a:r>
              <a:rPr lang="ru-RU" dirty="0"/>
              <a:t>, а также в рамках программы дистанционного обучения с использованием сети Интернет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251518" y="5445224"/>
            <a:ext cx="8712969" cy="92333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b="1" dirty="0"/>
              <a:t>круг работников</a:t>
            </a:r>
            <a:r>
              <a:rPr lang="ru-RU" dirty="0"/>
              <a:t>, внесших творческий вклад в создание произведения, </a:t>
            </a:r>
            <a:r>
              <a:rPr lang="ru-RU" b="1" dirty="0"/>
              <a:t>не поддается установлению</a:t>
            </a:r>
            <a:r>
              <a:rPr lang="ru-RU" dirty="0"/>
              <a:t>, в том числе в случае создания произведений, подвергающихся периодической переработке и обновлению</a:t>
            </a:r>
          </a:p>
        </p:txBody>
      </p:sp>
    </p:spTree>
    <p:extLst>
      <p:ext uri="{BB962C8B-B14F-4D97-AF65-F5344CB8AC3E}">
        <p14:creationId xmlns:p14="http://schemas.microsoft.com/office/powerpoint/2010/main" val="3731078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6571" y="0"/>
            <a:ext cx="9187083" cy="1128579"/>
          </a:xfrm>
          <a:prstGeom prst="rect">
            <a:avLst/>
          </a:prstGeom>
          <a:solidFill>
            <a:srgbClr val="005A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Принципы распределения прав </a:t>
            </a:r>
          </a:p>
          <a:p>
            <a:pPr algn="ctr"/>
            <a:r>
              <a:rPr lang="ru-RU" sz="2800" b="1" dirty="0" smtClean="0"/>
              <a:t>на программы для ЭВМ и базы данных	</a:t>
            </a:r>
            <a:endParaRPr lang="ru-RU" sz="2400" b="1" dirty="0"/>
          </a:p>
        </p:txBody>
      </p:sp>
      <p:pic>
        <p:nvPicPr>
          <p:cNvPr id="5" name="i-main-pic" descr="Картинка 27 из 32853">
            <a:hlinkClick r:id="rId2" tgtFrame="_blank"/>
          </p:cNvPr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7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571" y="-3836"/>
            <a:ext cx="1152128" cy="1128579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Прямоугольник 5"/>
          <p:cNvSpPr/>
          <p:nvPr/>
        </p:nvSpPr>
        <p:spPr>
          <a:xfrm>
            <a:off x="6571" y="6616030"/>
            <a:ext cx="9144000" cy="269354"/>
          </a:xfrm>
          <a:prstGeom prst="rect">
            <a:avLst/>
          </a:prstGeom>
          <a:solidFill>
            <a:srgbClr val="005A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200" i="1" dirty="0"/>
              <a:t>Управление инновационной деятельности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45965" y="1231592"/>
            <a:ext cx="871852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/>
              <a:t>Программой для ЭВМ</a:t>
            </a:r>
            <a:r>
              <a:rPr lang="ru-RU" dirty="0"/>
              <a:t> является представленная в объективной форме совокупность данных и команд, предназначенных для функционирования ЭВМ и других компьютерных устройств в целях получения определенного результата, включая подготовительные материалы, полученные в ходе разработки программы для ЭВМ, и порождаемые ею аудиовизуальные отображения.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45965" y="2743760"/>
            <a:ext cx="871852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/>
              <a:t>Базой данных </a:t>
            </a:r>
            <a:r>
              <a:rPr lang="ru-RU" dirty="0"/>
              <a:t>является представленная в объективной форме совокупность самостоятельных материалов (статей, расчетов, нормативных актов, судебных решений и иных подобных материалов), систематизированных таким образом, чтобы эти материалы могли быть найдены и обработаны с помощью электронной вычислительной машины (ЭВМ).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45966" y="4365104"/>
            <a:ext cx="87185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Программы для ЭВМ и базы данных относятся к объектам авторского права.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45964" y="4953942"/>
            <a:ext cx="8718523" cy="923330"/>
          </a:xfrm>
          <a:prstGeom prst="rect">
            <a:avLst/>
          </a:prstGeom>
          <a:solidFill>
            <a:srgbClr val="1D5D0B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ru-RU" b="1" dirty="0"/>
              <a:t>Общие принципы</a:t>
            </a:r>
            <a:r>
              <a:rPr lang="ru-RU" dirty="0"/>
              <a:t> распределения прав, предусмотренные в отношении объектов авторского права, </a:t>
            </a:r>
            <a:r>
              <a:rPr lang="ru-RU" b="1" dirty="0"/>
              <a:t>применяются</a:t>
            </a:r>
            <a:r>
              <a:rPr lang="ru-RU" dirty="0"/>
              <a:t> к отношениям по распределению прав на программы для ЭВМ и базы </a:t>
            </a:r>
            <a:r>
              <a:rPr lang="ru-RU" dirty="0" smtClean="0"/>
              <a:t>данных.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0818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6571" y="0"/>
            <a:ext cx="9187083" cy="1128579"/>
          </a:xfrm>
          <a:prstGeom prst="rect">
            <a:avLst/>
          </a:prstGeom>
          <a:solidFill>
            <a:srgbClr val="005A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Принципы распределения прав </a:t>
            </a:r>
          </a:p>
          <a:p>
            <a:pPr algn="ctr"/>
            <a:r>
              <a:rPr lang="ru-RU" sz="2800" b="1" dirty="0"/>
              <a:t>на программы для ЭВМ и базы данных</a:t>
            </a:r>
            <a:endParaRPr lang="ru-RU" sz="2400" dirty="0"/>
          </a:p>
        </p:txBody>
      </p:sp>
      <p:pic>
        <p:nvPicPr>
          <p:cNvPr id="5" name="i-main-pic" descr="Картинка 27 из 32853">
            <a:hlinkClick r:id="rId2" tgtFrame="_blank"/>
          </p:cNvPr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7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571" y="-3836"/>
            <a:ext cx="1152128" cy="1128579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Прямоугольник 5"/>
          <p:cNvSpPr/>
          <p:nvPr/>
        </p:nvSpPr>
        <p:spPr>
          <a:xfrm>
            <a:off x="6571" y="6616030"/>
            <a:ext cx="9144000" cy="269354"/>
          </a:xfrm>
          <a:prstGeom prst="rect">
            <a:avLst/>
          </a:prstGeom>
          <a:solidFill>
            <a:srgbClr val="005A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200" i="1" dirty="0"/>
              <a:t>Управление инновационной деятельности</a:t>
            </a:r>
          </a:p>
        </p:txBody>
      </p:sp>
      <p:sp>
        <p:nvSpPr>
          <p:cNvPr id="3" name="AutoShape 2"/>
          <p:cNvSpPr>
            <a:spLocks noChangeArrowheads="1"/>
          </p:cNvSpPr>
          <p:nvPr/>
        </p:nvSpPr>
        <p:spPr bwMode="auto">
          <a:xfrm>
            <a:off x="251520" y="1592795"/>
            <a:ext cx="8712967" cy="720081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cs typeface="Times New Roman" pitchFamily="18" charset="0"/>
              </a:rPr>
              <a:t>Дополнительно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cs typeface="Times New Roman" pitchFamily="18" charset="0"/>
              </a:rPr>
              <a:t>НИУ ВШЭ принимает меры по закреплению права на программу для ЭВМ или базу данных за Университетом в случаях, если: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Times New Roman" pitchFamily="18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618338" y="2430226"/>
            <a:ext cx="8346150" cy="6858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программа для ЭВМ или база данных специально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разрабатывается для использования в деятельности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органов управления, структурных подразделений, работников и обучающихся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618338" y="3248980"/>
            <a:ext cx="8345581" cy="57606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ru-RU" sz="1600" dirty="0" smtClean="0">
                <a:latin typeface="Calibri" pitchFamily="34" charset="0"/>
                <a:cs typeface="Arial" pitchFamily="34" charset="0"/>
              </a:rPr>
              <a:t>предполагается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коммерческое использование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программы для ЭВМ или базы данных либо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сохранение их в тайне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612998" y="3993984"/>
            <a:ext cx="8351490" cy="83917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ru-RU" sz="1600" dirty="0" smtClean="0">
                <a:latin typeface="Calibri" pitchFamily="34" charset="0"/>
                <a:cs typeface="Arial" pitchFamily="34" charset="0"/>
              </a:rPr>
              <a:t>НИУ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ВШЭ принимает на себя обязательство по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финансированию работ по доведению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программы для ЭВМ или базы данных либо подготовительных материалов к ним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до стадии практического применения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404706" y="2312876"/>
            <a:ext cx="0" cy="210069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>
            <a:endCxn id="7" idx="1"/>
          </p:cNvCxnSpPr>
          <p:nvPr/>
        </p:nvCxnSpPr>
        <p:spPr>
          <a:xfrm>
            <a:off x="395536" y="2773126"/>
            <a:ext cx="222802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endCxn id="8" idx="1"/>
          </p:cNvCxnSpPr>
          <p:nvPr/>
        </p:nvCxnSpPr>
        <p:spPr>
          <a:xfrm>
            <a:off x="395536" y="3537012"/>
            <a:ext cx="222802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>
            <a:endCxn id="9" idx="1"/>
          </p:cNvCxnSpPr>
          <p:nvPr/>
        </p:nvCxnSpPr>
        <p:spPr>
          <a:xfrm>
            <a:off x="395536" y="4413570"/>
            <a:ext cx="217462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4163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6571" y="0"/>
            <a:ext cx="9187083" cy="1128579"/>
          </a:xfrm>
          <a:prstGeom prst="rect">
            <a:avLst/>
          </a:prstGeom>
          <a:solidFill>
            <a:srgbClr val="005A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	</a:t>
            </a:r>
            <a:r>
              <a:rPr lang="ru-RU" sz="2800" b="1" dirty="0" smtClean="0"/>
              <a:t>Принципы распределения прав на секреты производства (ноу-хау)</a:t>
            </a:r>
            <a:endParaRPr lang="ru-RU" sz="2400" b="1" dirty="0"/>
          </a:p>
        </p:txBody>
      </p:sp>
      <p:pic>
        <p:nvPicPr>
          <p:cNvPr id="5" name="i-main-pic" descr="Картинка 27 из 32853">
            <a:hlinkClick r:id="rId2" tgtFrame="_blank"/>
          </p:cNvPr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7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571" y="-3836"/>
            <a:ext cx="1152128" cy="1128579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Прямоугольник 5"/>
          <p:cNvSpPr/>
          <p:nvPr/>
        </p:nvSpPr>
        <p:spPr>
          <a:xfrm>
            <a:off x="6571" y="6616030"/>
            <a:ext cx="9144000" cy="269354"/>
          </a:xfrm>
          <a:prstGeom prst="rect">
            <a:avLst/>
          </a:prstGeom>
          <a:solidFill>
            <a:srgbClr val="005A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200" i="1" dirty="0"/>
              <a:t>Управление инновационной деятельности</a:t>
            </a:r>
          </a:p>
        </p:txBody>
      </p:sp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251520" y="3573016"/>
            <a:ext cx="4212467" cy="2664296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Исключительное право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на секрет производства, созданный работником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В СВЯЗИ с выполнением своих трудовых обязанностей или конкретного задания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НИУ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ВШЭ,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принадлежит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НИУ ВШЭ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4716016" y="3573016"/>
            <a:ext cx="4104456" cy="2664296"/>
          </a:xfrm>
          <a:prstGeom prst="rect">
            <a:avLst/>
          </a:prstGeom>
          <a:solidFill>
            <a:srgbClr val="C0504D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Исключительное право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на секрет производства, созданный работником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НЕ В СВЯЗИ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с выполнением своих трудовых обязанностей или конкретного задания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НИУ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ВШЭ,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принадлежит работнику 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1264692"/>
            <a:ext cx="842493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/>
              <a:t>Секретом производства (ноу-хау) </a:t>
            </a:r>
            <a:r>
              <a:rPr lang="ru-RU" dirty="0"/>
              <a:t>признаются сведения любого характера (производственные, технические, экономические, организационные и другие), в том числе о результатах интеллектуальной деятельности в научно-технической сфере, а также сведения о способах осуществления профессиональной деятельности, которые имеют действительную или потенциальную коммерческую ценность в силу неизвестности их третьим лицам, к которым у третьих лиц нет свободного доступа на законном основании и в отношении которых обладателем таких сведений введен </a:t>
            </a:r>
            <a:r>
              <a:rPr lang="ru-RU" dirty="0" smtClean="0"/>
              <a:t>режим коммерческой тайны.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4602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6571" y="0"/>
            <a:ext cx="9187083" cy="1128579"/>
          </a:xfrm>
          <a:prstGeom prst="rect">
            <a:avLst/>
          </a:prstGeom>
          <a:solidFill>
            <a:srgbClr val="005A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Если права на результат интеллектуальной</a:t>
            </a:r>
          </a:p>
          <a:p>
            <a:pPr algn="ctr"/>
            <a:r>
              <a:rPr lang="ru-RU" sz="2400" b="1" dirty="0" smtClean="0"/>
              <a:t>деятельности принадлежат НИУ ВШЭ</a:t>
            </a:r>
            <a:endParaRPr lang="ru-RU" sz="2400" dirty="0"/>
          </a:p>
        </p:txBody>
      </p:sp>
      <p:pic>
        <p:nvPicPr>
          <p:cNvPr id="5" name="i-main-pic" descr="Картинка 27 из 32853">
            <a:hlinkClick r:id="rId2" tgtFrame="_blank"/>
          </p:cNvPr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7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571" y="-3836"/>
            <a:ext cx="1152128" cy="1128579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Прямоугольник 5"/>
          <p:cNvSpPr/>
          <p:nvPr/>
        </p:nvSpPr>
        <p:spPr>
          <a:xfrm>
            <a:off x="6571" y="6616030"/>
            <a:ext cx="9144000" cy="269354"/>
          </a:xfrm>
          <a:prstGeom prst="rect">
            <a:avLst/>
          </a:prstGeom>
          <a:solidFill>
            <a:srgbClr val="005A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200" i="1" dirty="0"/>
              <a:t>Управление инновационной деятельности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67544" y="1969262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AutoNum type="arabicParenR"/>
            </a:pPr>
            <a:r>
              <a:rPr lang="ru-RU" dirty="0" smtClean="0"/>
              <a:t>право авторства;</a:t>
            </a:r>
          </a:p>
          <a:p>
            <a:pPr marL="342900" indent="-342900" algn="just">
              <a:buAutoNum type="arabicParenR"/>
            </a:pPr>
            <a:r>
              <a:rPr lang="ru-RU" dirty="0" smtClean="0"/>
              <a:t>право на имя;</a:t>
            </a:r>
          </a:p>
          <a:p>
            <a:pPr marL="342900" indent="-342900" algn="just">
              <a:buAutoNum type="arabicParenR"/>
            </a:pPr>
            <a:r>
              <a:rPr lang="ru-RU" dirty="0" smtClean="0"/>
              <a:t>право </a:t>
            </a:r>
            <a:r>
              <a:rPr lang="ru-RU" dirty="0"/>
              <a:t>на </a:t>
            </a:r>
            <a:r>
              <a:rPr lang="ru-RU" dirty="0" smtClean="0"/>
              <a:t>неприкосновенность произведения.</a:t>
            </a:r>
            <a:endParaRPr lang="ru-RU" dirty="0"/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265042" y="2996952"/>
            <a:ext cx="7331294" cy="399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noFill/>
            <a:miter lim="800000"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Право использовать результат интеллектуальной деятельности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3491716"/>
            <a:ext cx="60486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arenR"/>
            </a:pPr>
            <a:r>
              <a:rPr lang="ru-RU" dirty="0" smtClean="0"/>
              <a:t>при </a:t>
            </a:r>
            <a:r>
              <a:rPr lang="ru-RU" dirty="0"/>
              <a:t>проведении учебных занятий в </a:t>
            </a:r>
            <a:r>
              <a:rPr lang="ru-RU" dirty="0" smtClean="0"/>
              <a:t>НИУ ВШЭ;</a:t>
            </a:r>
          </a:p>
          <a:p>
            <a:pPr marL="342900" indent="-342900">
              <a:buAutoNum type="arabicParenR"/>
            </a:pPr>
            <a:r>
              <a:rPr lang="ru-RU" dirty="0" smtClean="0"/>
              <a:t>при проведении научных исследований;</a:t>
            </a:r>
          </a:p>
          <a:p>
            <a:pPr marL="342900" indent="-342900">
              <a:buAutoNum type="arabicParenR"/>
            </a:pPr>
            <a:r>
              <a:rPr lang="ru-RU" dirty="0" smtClean="0"/>
              <a:t>в составе иных результатов интеллектуальной деятельности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65042" y="5691407"/>
            <a:ext cx="3046668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r>
              <a:rPr lang="ru-RU" b="1" dirty="0" smtClean="0"/>
              <a:t>Право на ВОЗНАГРАЖДЕНИЕ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65042" y="5183592"/>
            <a:ext cx="3055819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anchor="ctr">
            <a:spAutoFit/>
          </a:bodyPr>
          <a:lstStyle/>
          <a:p>
            <a:r>
              <a:rPr lang="ru-RU" b="1" dirty="0" smtClean="0"/>
              <a:t>Право на переработку</a:t>
            </a:r>
            <a:endParaRPr lang="ru-RU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65042" y="4675776"/>
            <a:ext cx="3046668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ru-RU" b="1" dirty="0" smtClean="0"/>
              <a:t>Право на опубликование</a:t>
            </a:r>
            <a:endParaRPr lang="ru-RU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940152" y="3660113"/>
            <a:ext cx="30243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За исключением </a:t>
            </a:r>
          </a:p>
          <a:p>
            <a:pPr algn="just"/>
            <a:r>
              <a:rPr lang="ru-RU" dirty="0" smtClean="0"/>
              <a:t>случаев необходимости </a:t>
            </a:r>
          </a:p>
          <a:p>
            <a:r>
              <a:rPr lang="ru-RU" dirty="0" smtClean="0"/>
              <a:t>обеспечения конфиденциальности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3045333" y="1095127"/>
            <a:ext cx="30533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662624"/>
              </a:buClr>
            </a:pPr>
            <a:r>
              <a:rPr lang="ru-RU" sz="2400" b="1" dirty="0" smtClean="0"/>
              <a:t>Автору принадлежат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45612" y="1599930"/>
            <a:ext cx="7333200" cy="40011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lvl="0" algn="just"/>
            <a:r>
              <a:rPr lang="ru-RU" sz="2000" b="1" dirty="0">
                <a:solidFill>
                  <a:prstClr val="black"/>
                </a:solidFill>
              </a:rPr>
              <a:t>Личные неимущественные права:</a:t>
            </a:r>
          </a:p>
        </p:txBody>
      </p:sp>
      <p:sp>
        <p:nvSpPr>
          <p:cNvPr id="17" name="Правая фигурная скобка 16"/>
          <p:cNvSpPr/>
          <p:nvPr/>
        </p:nvSpPr>
        <p:spPr>
          <a:xfrm>
            <a:off x="5725398" y="3491716"/>
            <a:ext cx="214754" cy="1553392"/>
          </a:xfrm>
          <a:prstGeom prst="rightBrace">
            <a:avLst/>
          </a:prstGeom>
          <a:ln w="28575">
            <a:solidFill>
              <a:srgbClr val="BE4D4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83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9043" y="2361654"/>
            <a:ext cx="8885908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b="1" dirty="0"/>
              <a:t>использовать</a:t>
            </a:r>
            <a:r>
              <a:rPr lang="ru-RU" dirty="0"/>
              <a:t> </a:t>
            </a:r>
            <a:r>
              <a:rPr lang="ru-RU" b="1" dirty="0"/>
              <a:t>объект </a:t>
            </a:r>
            <a:r>
              <a:rPr lang="ru-RU" b="1" dirty="0" smtClean="0"/>
              <a:t>для </a:t>
            </a:r>
            <a:r>
              <a:rPr lang="ru-RU" b="1" dirty="0"/>
              <a:t>собственных нужд на условиях безвозмездной, неисключительной, бессрочной и не ограниченной определенной территорией </a:t>
            </a:r>
            <a:r>
              <a:rPr lang="ru-RU" b="1" dirty="0" smtClean="0"/>
              <a:t>лицензии, включая право:</a:t>
            </a:r>
            <a:endParaRPr lang="ru-RU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860032" y="3491716"/>
            <a:ext cx="378190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662624"/>
              </a:buClr>
              <a:buFont typeface="Wingdings" pitchFamily="2" charset="2"/>
              <a:buChar char="Ø"/>
            </a:pPr>
            <a:r>
              <a:rPr lang="ru-RU" dirty="0"/>
              <a:t>обнародовать </a:t>
            </a:r>
            <a:r>
              <a:rPr lang="ru-RU" dirty="0" smtClean="0"/>
              <a:t>произведение;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79512" y="3501008"/>
            <a:ext cx="442141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Clr>
                <a:srgbClr val="7A0000"/>
              </a:buClr>
              <a:buFont typeface="Wingdings" pitchFamily="2" charset="2"/>
              <a:buChar char="Ø"/>
            </a:pPr>
            <a:r>
              <a:rPr lang="ru-RU" dirty="0"/>
              <a:t>использовать произведение в образовательном </a:t>
            </a:r>
            <a:r>
              <a:rPr lang="ru-RU" dirty="0" smtClean="0"/>
              <a:t>процессе, для проведения научных исследований, в составе других результатов интеллектуальной деятельности;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860032" y="3914472"/>
            <a:ext cx="4210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Clr>
                <a:srgbClr val="7A0000"/>
              </a:buClr>
              <a:buFont typeface="Wingdings" pitchFamily="2" charset="2"/>
              <a:buChar char="Ø"/>
            </a:pPr>
            <a:r>
              <a:rPr lang="ru-RU" dirty="0"/>
              <a:t>право на переработку </a:t>
            </a:r>
            <a:r>
              <a:rPr lang="ru-RU" dirty="0" smtClean="0"/>
              <a:t>произведения</a:t>
            </a:r>
            <a:r>
              <a:rPr lang="ru-RU" sz="1600" dirty="0" smtClean="0"/>
              <a:t>; </a:t>
            </a:r>
            <a:endParaRPr lang="ru-RU" sz="16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860032" y="4388911"/>
            <a:ext cx="411437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Clr>
                <a:srgbClr val="7A0000"/>
              </a:buClr>
              <a:buFont typeface="Wingdings" pitchFamily="2" charset="2"/>
              <a:buChar char="Ø"/>
            </a:pPr>
            <a:r>
              <a:rPr lang="ru-RU" dirty="0"/>
              <a:t>предоставлять право использования объекта </a:t>
            </a:r>
            <a:r>
              <a:rPr lang="ru-RU" dirty="0" smtClean="0"/>
              <a:t>другому лицу (</a:t>
            </a:r>
            <a:r>
              <a:rPr lang="ru-RU" dirty="0" err="1" smtClean="0"/>
              <a:t>сублицензирование</a:t>
            </a:r>
            <a:r>
              <a:rPr lang="ru-RU" dirty="0" smtClean="0"/>
              <a:t>) при наличии согласия автора;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860032" y="5530006"/>
            <a:ext cx="410329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Clr>
                <a:srgbClr val="7A0000"/>
              </a:buClr>
              <a:buFont typeface="Wingdings" pitchFamily="2" charset="2"/>
              <a:buChar char="Ø"/>
            </a:pPr>
            <a:r>
              <a:rPr lang="ru-RU" dirty="0"/>
              <a:t>потребовать от автора </a:t>
            </a:r>
            <a:r>
              <a:rPr lang="ru-RU" dirty="0" smtClean="0"/>
              <a:t>предоставления 2 </a:t>
            </a:r>
            <a:r>
              <a:rPr lang="ru-RU" dirty="0"/>
              <a:t>экземпляров опубликованного произведения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79512" y="5013176"/>
            <a:ext cx="442141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Clr>
                <a:srgbClr val="7A0000"/>
              </a:buClr>
              <a:buFont typeface="Wingdings" pitchFamily="2" charset="2"/>
              <a:buChar char="Ø"/>
            </a:pPr>
            <a:r>
              <a:rPr lang="ru-RU" dirty="0"/>
              <a:t>потребовать от автора при использовании </a:t>
            </a:r>
            <a:r>
              <a:rPr lang="ru-RU" dirty="0" smtClean="0"/>
              <a:t>объекта указывать </a:t>
            </a:r>
            <a:r>
              <a:rPr lang="ru-RU" dirty="0"/>
              <a:t>наименование </a:t>
            </a:r>
            <a:r>
              <a:rPr lang="ru-RU" dirty="0" smtClean="0"/>
              <a:t>НИУ ВШЭ </a:t>
            </a:r>
            <a:r>
              <a:rPr lang="ru-RU" dirty="0"/>
              <a:t>либо требовать такого указания от третьих лиц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-73024" y="0"/>
            <a:ext cx="9217024" cy="1128579"/>
          </a:xfrm>
          <a:prstGeom prst="rect">
            <a:avLst/>
          </a:prstGeom>
          <a:solidFill>
            <a:srgbClr val="005A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	</a:t>
            </a:r>
            <a:r>
              <a:rPr lang="ru-RU" sz="2800" b="1" dirty="0" smtClean="0"/>
              <a:t>Если права на результат интеллектуальной 	деятельности принадлежит авторам</a:t>
            </a:r>
            <a:endParaRPr lang="ru-RU" sz="2400" b="1" dirty="0"/>
          </a:p>
        </p:txBody>
      </p:sp>
      <p:pic>
        <p:nvPicPr>
          <p:cNvPr id="13" name="i-main-pic" descr="Картинка 27 из 32853">
            <a:hlinkClick r:id="rId2" tgtFrame="_blank"/>
          </p:cNvPr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7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3836"/>
            <a:ext cx="1152128" cy="1128579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Прямоугольник 13"/>
          <p:cNvSpPr/>
          <p:nvPr/>
        </p:nvSpPr>
        <p:spPr>
          <a:xfrm>
            <a:off x="6571" y="6616030"/>
            <a:ext cx="9144000" cy="269354"/>
          </a:xfrm>
          <a:prstGeom prst="rect">
            <a:avLst/>
          </a:prstGeom>
          <a:solidFill>
            <a:srgbClr val="005A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200" i="1" dirty="0"/>
              <a:t>Управление инновационной деятельности</a:t>
            </a:r>
          </a:p>
        </p:txBody>
      </p:sp>
      <p:sp>
        <p:nvSpPr>
          <p:cNvPr id="16" name="Oval 2"/>
          <p:cNvSpPr>
            <a:spLocks noChangeArrowheads="1"/>
          </p:cNvSpPr>
          <p:nvPr/>
        </p:nvSpPr>
        <p:spPr bwMode="auto">
          <a:xfrm>
            <a:off x="2217311" y="1327994"/>
            <a:ext cx="4709371" cy="87687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206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НИУ ВШЭ вправе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3056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6571" y="0"/>
            <a:ext cx="9187083" cy="1128579"/>
          </a:xfrm>
          <a:prstGeom prst="rect">
            <a:avLst/>
          </a:prstGeom>
          <a:solidFill>
            <a:srgbClr val="005A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	</a:t>
            </a:r>
            <a:r>
              <a:rPr lang="ru-RU" sz="2400" b="1" dirty="0" smtClean="0"/>
              <a:t>Распределение прав на результаты интеллектуальной 	деятельности , финансируемые Научным фондом</a:t>
            </a:r>
            <a:endParaRPr lang="ru-RU" sz="2400" b="1" dirty="0"/>
          </a:p>
        </p:txBody>
      </p:sp>
      <p:pic>
        <p:nvPicPr>
          <p:cNvPr id="5" name="i-main-pic" descr="Картинка 27 из 32853">
            <a:hlinkClick r:id="rId2" tgtFrame="_blank"/>
          </p:cNvPr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7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571" y="-3836"/>
            <a:ext cx="1152128" cy="1128579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Прямоугольник 5"/>
          <p:cNvSpPr/>
          <p:nvPr/>
        </p:nvSpPr>
        <p:spPr>
          <a:xfrm>
            <a:off x="6571" y="6616030"/>
            <a:ext cx="9144000" cy="269354"/>
          </a:xfrm>
          <a:prstGeom prst="rect">
            <a:avLst/>
          </a:prstGeom>
          <a:solidFill>
            <a:srgbClr val="005A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200" i="1" dirty="0"/>
              <a:t>Управление инновационной деятельности</a:t>
            </a:r>
          </a:p>
        </p:txBody>
      </p:sp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251521" y="1406524"/>
            <a:ext cx="8424936" cy="870348"/>
          </a:xfrm>
          <a:prstGeom prst="rect">
            <a:avLst/>
          </a:prstGeom>
          <a:solidFill>
            <a:srgbClr val="A5B3BF"/>
          </a:solidFill>
          <a:ln w="38100">
            <a:solidFill>
              <a:srgbClr val="D8D8D8"/>
            </a:solidFill>
            <a:miter lim="800000"/>
            <a:headEnd/>
            <a:tailEnd/>
          </a:ln>
          <a:effectLst>
            <a:outerShdw dist="107763" dir="18900000" algn="ctr" rotWithShape="0">
              <a:srgbClr val="4E6128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Исключительные права на произведения, создаваемые в ходе выполнения работ,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финансируемых Научным Фондом НИУ</a:t>
            </a:r>
            <a:r>
              <a:rPr kumimoji="0" lang="ru-RU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ВШЭ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, принадлежат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АВТОРУ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251521" y="2579240"/>
            <a:ext cx="8424935" cy="921768"/>
          </a:xfrm>
          <a:prstGeom prst="rect">
            <a:avLst/>
          </a:prstGeom>
          <a:solidFill>
            <a:srgbClr val="3F315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cs typeface="Times New Roman" pitchFamily="18" charset="0"/>
              </a:rPr>
              <a:t>НИУ ВШЭ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cs typeface="Times New Roman" pitchFamily="18" charset="0"/>
              </a:rPr>
              <a:t>вправе использовать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cs typeface="Times New Roman" pitchFamily="18" charset="0"/>
              </a:rPr>
              <a:t> произведение способами, предусмотренными локальными актами НИУ ВШЭ, регламентирующими финансирование работ Научным фондом НИУ ВШЭ, включая: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j-lt"/>
              <a:cs typeface="Times New Roman" pitchFamily="18" charset="0"/>
            </a:endParaRPr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251521" y="3645024"/>
            <a:ext cx="8424935" cy="342900"/>
          </a:xfrm>
          <a:prstGeom prst="roundRect">
            <a:avLst>
              <a:gd name="adj" fmla="val 16667"/>
            </a:avLst>
          </a:prstGeom>
          <a:solidFill>
            <a:srgbClr val="E5DFEC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право размещения произведения на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корпоративном портале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НИУ ВШЭ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251520" y="4127753"/>
            <a:ext cx="8424937" cy="669399"/>
          </a:xfrm>
          <a:prstGeom prst="roundRect">
            <a:avLst>
              <a:gd name="adj" fmla="val 16667"/>
            </a:avLst>
          </a:prstGeom>
          <a:solidFill>
            <a:srgbClr val="E5DFEC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право на использование произведения в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составе отчетных, презентационных и иных материалов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Научного фонда НИУ ВШЭ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AutoShape 6"/>
          <p:cNvSpPr>
            <a:spLocks noChangeArrowheads="1"/>
          </p:cNvSpPr>
          <p:nvPr/>
        </p:nvSpPr>
        <p:spPr bwMode="auto">
          <a:xfrm>
            <a:off x="251521" y="4941168"/>
            <a:ext cx="8424936" cy="682625"/>
          </a:xfrm>
          <a:prstGeom prst="roundRect">
            <a:avLst>
              <a:gd name="adj" fmla="val 16667"/>
            </a:avLst>
          </a:prstGeom>
          <a:solidFill>
            <a:srgbClr val="E5DFEC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право на распространение произведения в формах, необходимых для проведения Научным фондом НИУ ВШЭ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процедур оценки результатов работ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AutoShape 7"/>
          <p:cNvSpPr>
            <a:spLocks noChangeArrowheads="1"/>
          </p:cNvSpPr>
          <p:nvPr/>
        </p:nvSpPr>
        <p:spPr bwMode="auto">
          <a:xfrm>
            <a:off x="251521" y="5806082"/>
            <a:ext cx="8424936" cy="647254"/>
          </a:xfrm>
          <a:prstGeom prst="roundRect">
            <a:avLst>
              <a:gd name="adj" fmla="val 16667"/>
            </a:avLst>
          </a:prstGeom>
          <a:solidFill>
            <a:srgbClr val="E5DFEC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право потребовать при использовании автором указанного объекта авторских прав включать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ссылку на поддержку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создания произведения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26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6571" y="0"/>
            <a:ext cx="9187083" cy="1128579"/>
          </a:xfrm>
          <a:prstGeom prst="rect">
            <a:avLst/>
          </a:prstGeom>
          <a:solidFill>
            <a:srgbClr val="005A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	</a:t>
            </a:r>
            <a:r>
              <a:rPr lang="ru-RU" sz="2800" b="1" dirty="0" smtClean="0"/>
              <a:t>Распределение доходов от интеллектуальной 	собственности	</a:t>
            </a:r>
            <a:endParaRPr lang="ru-RU" sz="2400" b="1" dirty="0"/>
          </a:p>
        </p:txBody>
      </p:sp>
      <p:pic>
        <p:nvPicPr>
          <p:cNvPr id="5" name="i-main-pic" descr="Картинка 27 из 32853">
            <a:hlinkClick r:id="rId2" tgtFrame="_blank"/>
          </p:cNvPr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7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571" y="-3836"/>
            <a:ext cx="1152128" cy="1128579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Прямоугольник 5"/>
          <p:cNvSpPr/>
          <p:nvPr/>
        </p:nvSpPr>
        <p:spPr>
          <a:xfrm>
            <a:off x="6571" y="6616030"/>
            <a:ext cx="9144000" cy="269354"/>
          </a:xfrm>
          <a:prstGeom prst="rect">
            <a:avLst/>
          </a:prstGeom>
          <a:solidFill>
            <a:srgbClr val="005A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200" i="1" dirty="0"/>
              <a:t>Управление инновационной деятельности</a:t>
            </a:r>
          </a:p>
        </p:txBody>
      </p:sp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398544" y="1628800"/>
            <a:ext cx="8421927" cy="10801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 algn="ctr">
            <a:solidFill>
              <a:srgbClr val="F2F2F2"/>
            </a:solidFill>
            <a:miter lim="800000"/>
            <a:headEnd/>
            <a:tailEnd/>
          </a:ln>
          <a:effectLst>
            <a:outerShdw dist="107763" dir="18900000" algn="ctr" rotWithShape="0">
              <a:srgbClr val="4E6128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Доходы, полученные от использования РИД  либо от сделок по распоряжению правами на РИД, 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распределяются </a:t>
            </a:r>
            <a:r>
              <a:rPr lang="ru-RU" sz="2000" dirty="0" smtClean="0">
                <a:latin typeface="Calibri" pitchFamily="34" charset="0"/>
                <a:cs typeface="Arial" pitchFamily="34" charset="0"/>
              </a:rPr>
              <a:t>по </a:t>
            </a:r>
            <a:r>
              <a:rPr lang="ru-RU" sz="2000" dirty="0">
                <a:latin typeface="Calibri" pitchFamily="34" charset="0"/>
                <a:cs typeface="Arial" pitchFamily="34" charset="0"/>
              </a:rPr>
              <a:t>мере поступления </a:t>
            </a:r>
            <a:r>
              <a:rPr lang="ru-RU" sz="2000" dirty="0" smtClean="0">
                <a:latin typeface="Calibri" pitchFamily="34" charset="0"/>
                <a:cs typeface="Arial" pitchFamily="34" charset="0"/>
              </a:rPr>
              <a:t>средств 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следующим образом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: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470552" y="2957922"/>
            <a:ext cx="3669400" cy="864096"/>
          </a:xfrm>
          <a:prstGeom prst="rect">
            <a:avLst/>
          </a:prstGeom>
          <a:solidFill>
            <a:schemeClr val="tx2">
              <a:lumMod val="75000"/>
            </a:schemeClr>
          </a:solidFill>
          <a:ln w="12700" algn="ctr">
            <a:solidFill>
              <a:srgbClr val="C2D69B"/>
            </a:solidFill>
            <a:miter lim="800000"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Arial" pitchFamily="34" charset="0"/>
              </a:rPr>
              <a:t>Непосредственный создатель РИД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Arial" pitchFamily="34" charset="0"/>
              </a:rPr>
              <a:t>(в том числе после прекращения</a:t>
            </a:r>
            <a:r>
              <a:rPr kumimoji="0" lang="ru-RU" sz="14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Arial" pitchFamily="34" charset="0"/>
              </a:rPr>
              <a:t> трудового договора)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5559227" y="3062801"/>
            <a:ext cx="3333253" cy="543193"/>
          </a:xfrm>
          <a:prstGeom prst="rect">
            <a:avLst/>
          </a:prstGeom>
          <a:gradFill rotWithShape="0">
            <a:gsLst>
              <a:gs pos="0">
                <a:srgbClr val="FABF8F"/>
              </a:gs>
              <a:gs pos="50000">
                <a:srgbClr val="FDE9D9"/>
              </a:gs>
              <a:gs pos="100000">
                <a:srgbClr val="FABF8F"/>
              </a:gs>
            </a:gsLst>
            <a:lin ang="18900000" scaled="1"/>
          </a:gradFill>
          <a:ln w="57150" algn="ctr">
            <a:solidFill>
              <a:srgbClr val="FABF8F"/>
            </a:solidFill>
            <a:miter lim="800000"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1/3 от чистого дохода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470552" y="4245206"/>
            <a:ext cx="3669400" cy="728940"/>
          </a:xfrm>
          <a:prstGeom prst="rect">
            <a:avLst/>
          </a:prstGeom>
          <a:solidFill>
            <a:schemeClr val="tx2">
              <a:lumMod val="75000"/>
            </a:schemeClr>
          </a:solidFill>
          <a:ln w="12700" algn="ctr">
            <a:solidFill>
              <a:srgbClr val="C2D69B"/>
            </a:solidFill>
            <a:miter lim="800000"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Arial" pitchFamily="34" charset="0"/>
              </a:rPr>
              <a:t>Структурное подразделение непосредственного создателя РИД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5559227" y="4286937"/>
            <a:ext cx="3333253" cy="543193"/>
          </a:xfrm>
          <a:prstGeom prst="rect">
            <a:avLst/>
          </a:prstGeom>
          <a:gradFill rotWithShape="0">
            <a:gsLst>
              <a:gs pos="0">
                <a:srgbClr val="FABF8F"/>
              </a:gs>
              <a:gs pos="50000">
                <a:srgbClr val="FDE9D9"/>
              </a:gs>
              <a:gs pos="100000">
                <a:srgbClr val="FABF8F"/>
              </a:gs>
            </a:gsLst>
            <a:lin ang="18900000" scaled="1"/>
          </a:gradFill>
          <a:ln w="57150" algn="ctr">
            <a:solidFill>
              <a:srgbClr val="FABF8F"/>
            </a:solidFill>
            <a:miter lim="800000"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1/3 от чистого дохода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470552" y="5387305"/>
            <a:ext cx="3669400" cy="561975"/>
          </a:xfrm>
          <a:prstGeom prst="rect">
            <a:avLst/>
          </a:prstGeom>
          <a:solidFill>
            <a:schemeClr val="tx2">
              <a:lumMod val="75000"/>
            </a:schemeClr>
          </a:solidFill>
          <a:ln w="12700" algn="ctr">
            <a:solidFill>
              <a:srgbClr val="C2D69B"/>
            </a:solidFill>
            <a:miter lim="800000"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Arial" pitchFamily="34" charset="0"/>
              </a:rPr>
              <a:t>НИУ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Arial" pitchFamily="34" charset="0"/>
              </a:rPr>
              <a:t> ВШЭ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5559227" y="5396697"/>
            <a:ext cx="3333253" cy="543193"/>
          </a:xfrm>
          <a:prstGeom prst="rect">
            <a:avLst/>
          </a:prstGeom>
          <a:gradFill rotWithShape="0">
            <a:gsLst>
              <a:gs pos="0">
                <a:srgbClr val="FABF8F"/>
              </a:gs>
              <a:gs pos="50000">
                <a:srgbClr val="FDE9D9"/>
              </a:gs>
              <a:gs pos="100000">
                <a:srgbClr val="FABF8F"/>
              </a:gs>
            </a:gsLst>
            <a:lin ang="18900000" scaled="1"/>
          </a:gradFill>
          <a:ln w="57150" algn="ctr">
            <a:solidFill>
              <a:srgbClr val="FABF8F"/>
            </a:solidFill>
            <a:miter lim="800000"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1/3 от чистого дохода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12" name="Стрелка вправо 11"/>
          <p:cNvSpPr/>
          <p:nvPr/>
        </p:nvSpPr>
        <p:spPr>
          <a:xfrm>
            <a:off x="4139952" y="3218202"/>
            <a:ext cx="1368152" cy="2955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>
            <a:off x="4139952" y="4462579"/>
            <a:ext cx="1368152" cy="2955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>
            <a:off x="4139952" y="5530549"/>
            <a:ext cx="1368152" cy="2955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3181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87083" cy="1128579"/>
          </a:xfrm>
          <a:prstGeom prst="rect">
            <a:avLst/>
          </a:prstGeom>
          <a:solidFill>
            <a:srgbClr val="005A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smtClean="0"/>
              <a:t>		Порядок </a:t>
            </a:r>
            <a:r>
              <a:rPr lang="ru-RU" sz="2400" b="1" dirty="0"/>
              <a:t>расчета суммы чистого дохода</a:t>
            </a:r>
            <a:endParaRPr lang="ru-RU" sz="2400" dirty="0"/>
          </a:p>
        </p:txBody>
      </p:sp>
      <p:pic>
        <p:nvPicPr>
          <p:cNvPr id="5" name="i-main-pic" descr="Картинка 27 из 32853">
            <a:hlinkClick r:id="rId2" tgtFrame="_blank"/>
          </p:cNvPr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7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571" y="-3836"/>
            <a:ext cx="1152128" cy="1128579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Прямоугольник 5"/>
          <p:cNvSpPr/>
          <p:nvPr/>
        </p:nvSpPr>
        <p:spPr>
          <a:xfrm>
            <a:off x="6571" y="6616030"/>
            <a:ext cx="9144000" cy="269354"/>
          </a:xfrm>
          <a:prstGeom prst="rect">
            <a:avLst/>
          </a:prstGeom>
          <a:solidFill>
            <a:srgbClr val="005A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200" i="1" dirty="0" smtClean="0"/>
              <a:t>Управление инновационной деятельности</a:t>
            </a:r>
            <a:endParaRPr lang="ru-RU" sz="1200" i="1" dirty="0"/>
          </a:p>
        </p:txBody>
      </p:sp>
      <p:sp>
        <p:nvSpPr>
          <p:cNvPr id="2" name="AutoShape 2"/>
          <p:cNvSpPr>
            <a:spLocks noChangeArrowheads="1"/>
          </p:cNvSpPr>
          <p:nvPr/>
        </p:nvSpPr>
        <p:spPr bwMode="auto">
          <a:xfrm>
            <a:off x="239596" y="1273735"/>
            <a:ext cx="4969559" cy="522288"/>
          </a:xfrm>
          <a:prstGeom prst="roundRect">
            <a:avLst>
              <a:gd name="adj" fmla="val 16667"/>
            </a:avLst>
          </a:prstGeom>
          <a:solidFill>
            <a:srgbClr val="F79646"/>
          </a:solidFill>
          <a:ln w="38100" algn="ctr">
            <a:solidFill>
              <a:srgbClr val="F2F2F2"/>
            </a:solidFill>
            <a:round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База для расчета чистых доходов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270544" y="2007212"/>
            <a:ext cx="4938611" cy="1997852"/>
          </a:xfrm>
          <a:prstGeom prst="rect">
            <a:avLst/>
          </a:prstGeom>
          <a:solidFill>
            <a:srgbClr val="FFFFFF"/>
          </a:solidFill>
          <a:ln w="28575">
            <a:solidFill>
              <a:srgbClr val="1D5D0B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сумма любых денежных поступлений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, полученных:</a:t>
            </a:r>
          </a:p>
          <a:p>
            <a:pPr marL="285750" marR="0" lvl="0" indent="-285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Wingdings" pitchFamily="2" charset="2"/>
              <a:buChar char="q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от использования РИД либо </a:t>
            </a:r>
          </a:p>
          <a:p>
            <a:pPr marL="285750" marR="0" lvl="0" indent="-285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Wingdings" pitchFamily="2" charset="2"/>
              <a:buChar char="q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от сделок по распоряжению правами на РИД</a:t>
            </a:r>
          </a:p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</a:p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стоимость акций </a:t>
            </a:r>
            <a:r>
              <a:rPr kumimoji="0" lang="ru-RU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либо долей участия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в капитале юридических лиц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87970" y="4620790"/>
            <a:ext cx="4938611" cy="1760538"/>
          </a:xfrm>
          <a:prstGeom prst="rect">
            <a:avLst/>
          </a:prstGeom>
          <a:solidFill>
            <a:srgbClr val="FFFFFF"/>
          </a:solidFill>
          <a:ln w="31750">
            <a:solidFill>
              <a:srgbClr val="1D5D0B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на сумму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номинальных либо фактических расходов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, понесенных НИУ ВШЭ или непосредственными создателями РИД на: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742950" marR="0" lvl="1" indent="-285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создание, </a:t>
            </a:r>
          </a:p>
          <a:p>
            <a:pPr marL="742950" marR="0" lvl="1" indent="-285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обеспечение правовой охраны и </a:t>
            </a:r>
          </a:p>
          <a:p>
            <a:pPr marL="742950" marR="0" lvl="1" indent="-285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коммерциализацию РИД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1036345" y="4005064"/>
            <a:ext cx="3441859" cy="576064"/>
          </a:xfrm>
          <a:prstGeom prst="downArrow">
            <a:avLst/>
          </a:prstGeom>
          <a:solidFill>
            <a:srgbClr val="7A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уменьшенная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370598" y="2007212"/>
            <a:ext cx="3593889" cy="101566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anchor="ctr">
            <a:spAutoFit/>
          </a:bodyPr>
          <a:lstStyle/>
          <a:p>
            <a:pPr algn="just"/>
            <a:r>
              <a:rPr lang="ru-RU" sz="1500" dirty="0"/>
              <a:t>денежные поступления от осуществления исключительных </a:t>
            </a:r>
            <a:r>
              <a:rPr lang="ru-RU" sz="1500" dirty="0" smtClean="0"/>
              <a:t>прав на РИД (напр. доходы от распространения экземпляров произведения) </a:t>
            </a:r>
            <a:endParaRPr lang="ru-RU" sz="1500" dirty="0"/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5370598" y="3284984"/>
            <a:ext cx="3593889" cy="72008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5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лицензионные платежи, платежи</a:t>
            </a:r>
            <a:r>
              <a:rPr kumimoji="0" lang="ru-RU" sz="15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за отчуждение исключительного права</a:t>
            </a:r>
            <a:endParaRPr kumimoji="0" lang="ru-RU" sz="15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5370598" y="4620790"/>
            <a:ext cx="3542975" cy="558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5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расходы на доведение РИД до стадии промышленного применения</a:t>
            </a:r>
            <a:endParaRPr kumimoji="0" lang="ru-RU" sz="15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5370597" y="5373216"/>
            <a:ext cx="3542975" cy="100811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расходы на </a:t>
            </a:r>
            <a:r>
              <a:rPr kumimoji="0" lang="ru-RU" sz="15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закрепление прав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на РИД за НИУ ВШЭ, включая расходы на обеспечение государственной регистрации РИД</a:t>
            </a:r>
            <a:endParaRPr kumimoji="0" lang="ru-RU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687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6571" y="0"/>
            <a:ext cx="9187083" cy="1128579"/>
          </a:xfrm>
          <a:prstGeom prst="rect">
            <a:avLst/>
          </a:prstGeom>
          <a:solidFill>
            <a:srgbClr val="005A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Порядок обеспечения правовой охраны</a:t>
            </a:r>
          </a:p>
          <a:p>
            <a:pPr algn="ctr"/>
            <a:r>
              <a:rPr lang="ru-RU" sz="2400" b="1" dirty="0" smtClean="0"/>
              <a:t>   результатов интеллектуальной деятельности	</a:t>
            </a:r>
            <a:endParaRPr lang="ru-RU" sz="2400" b="1" dirty="0"/>
          </a:p>
        </p:txBody>
      </p:sp>
      <p:pic>
        <p:nvPicPr>
          <p:cNvPr id="5" name="i-main-pic" descr="Картинка 27 из 32853">
            <a:hlinkClick r:id="rId2" tgtFrame="_blank"/>
          </p:cNvPr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7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571" y="-3836"/>
            <a:ext cx="1152128" cy="1128579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Прямоугольник 5"/>
          <p:cNvSpPr/>
          <p:nvPr/>
        </p:nvSpPr>
        <p:spPr>
          <a:xfrm>
            <a:off x="6571" y="6616030"/>
            <a:ext cx="9144000" cy="269354"/>
          </a:xfrm>
          <a:prstGeom prst="rect">
            <a:avLst/>
          </a:prstGeom>
          <a:solidFill>
            <a:srgbClr val="005A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200" i="1" dirty="0"/>
              <a:t>Управление инновационной деятельности</a:t>
            </a:r>
          </a:p>
        </p:txBody>
      </p:sp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395536" y="1268760"/>
            <a:ext cx="8568952" cy="648072"/>
          </a:xfrm>
          <a:prstGeom prst="rect">
            <a:avLst/>
          </a:prstGeom>
          <a:solidFill>
            <a:srgbClr val="95B3D7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107763" dir="18900000" algn="ctr" rotWithShape="0">
              <a:srgbClr val="3F3151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Правовая охрана на результаты интеллектуальной деятельности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обеспечивается лицом, за которым закрепляются права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на указанные результаты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395955" y="2211913"/>
            <a:ext cx="8568533" cy="857047"/>
          </a:xfrm>
          <a:prstGeom prst="rect">
            <a:avLst/>
          </a:prstGeom>
          <a:solidFill>
            <a:srgbClr val="E5DFEC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107763" dir="18900000" algn="ctr" rotWithShape="0">
              <a:srgbClr val="3F3151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Если права на результаты интеллектуальной деятельности закрепляются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за НИУ ВШЭ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, университет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по своему усмотрению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определяет целесообразность совершения действий, направленных на обеспечение правовой охраны указанных результатов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35496" y="3212976"/>
            <a:ext cx="2070387" cy="158417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Непосредственный создатель результата интеллектуальной деятельности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ятиугольник 9"/>
          <p:cNvSpPr/>
          <p:nvPr/>
        </p:nvSpPr>
        <p:spPr>
          <a:xfrm>
            <a:off x="2195736" y="3212976"/>
            <a:ext cx="2297043" cy="1584176"/>
          </a:xfrm>
          <a:prstGeom prst="homePlat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>
                <a:solidFill>
                  <a:schemeClr val="bg1"/>
                </a:solidFill>
                <a:latin typeface="Calibri" pitchFamily="34" charset="0"/>
                <a:cs typeface="Arial" pitchFamily="34" charset="0"/>
              </a:rPr>
              <a:t>уведомление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>
                <a:solidFill>
                  <a:schemeClr val="bg1"/>
                </a:solidFill>
                <a:latin typeface="Calibri" pitchFamily="34" charset="0"/>
                <a:cs typeface="Arial" pitchFamily="34" charset="0"/>
              </a:rPr>
              <a:t>описание РИД,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>
                <a:solidFill>
                  <a:schemeClr val="bg1"/>
                </a:solidFill>
                <a:latin typeface="Calibri" pitchFamily="34" charset="0"/>
                <a:cs typeface="Arial" pitchFamily="34" charset="0"/>
              </a:rPr>
              <a:t>факультативно: материальные носители </a:t>
            </a:r>
            <a:r>
              <a:rPr lang="ru-RU" sz="1600" b="1" dirty="0" smtClean="0">
                <a:solidFill>
                  <a:schemeClr val="bg1"/>
                </a:solidFill>
                <a:latin typeface="Calibri" pitchFamily="34" charset="0"/>
                <a:cs typeface="Arial" pitchFamily="34" charset="0"/>
              </a:rPr>
              <a:t>РИД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4589845" y="3212976"/>
            <a:ext cx="2070387" cy="1584176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solidFill>
              <a:srgbClr val="76923C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Arial" pitchFamily="34" charset="0"/>
              </a:rPr>
              <a:t>Отдел по вопросам интеллектуальной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Arial" pitchFamily="34" charset="0"/>
              </a:rPr>
              <a:t> собственности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ятиугольник 11"/>
          <p:cNvSpPr/>
          <p:nvPr/>
        </p:nvSpPr>
        <p:spPr>
          <a:xfrm>
            <a:off x="6732240" y="3212976"/>
            <a:ext cx="2411760" cy="1584176"/>
          </a:xfrm>
          <a:prstGeom prst="homePlat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>
                <a:solidFill>
                  <a:schemeClr val="bg1"/>
                </a:solidFill>
                <a:latin typeface="Calibri" pitchFamily="34" charset="0"/>
                <a:cs typeface="Arial" pitchFamily="34" charset="0"/>
              </a:rPr>
              <a:t>э</a:t>
            </a:r>
            <a:r>
              <a:rPr lang="ru-RU" sz="1600" b="1" dirty="0" smtClean="0">
                <a:solidFill>
                  <a:schemeClr val="bg1"/>
                </a:solidFill>
                <a:latin typeface="Calibri" pitchFamily="34" charset="0"/>
                <a:cs typeface="Arial" pitchFamily="34" charset="0"/>
              </a:rPr>
              <a:t>кспертиза способности и целесообразности правовой охраны РИД (3 месяца)</a:t>
            </a:r>
            <a:endParaRPr lang="ru-RU" sz="1600" b="1" dirty="0">
              <a:solidFill>
                <a:schemeClr val="bg1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1275650" y="4941168"/>
            <a:ext cx="2070387" cy="1584176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solidFill>
              <a:srgbClr val="76923C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Arial" pitchFamily="34" charset="0"/>
              </a:rPr>
              <a:t>Отдел по вопросам интеллектуальной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Arial" pitchFamily="34" charset="0"/>
              </a:rPr>
              <a:t> собственности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5813981" y="4941168"/>
            <a:ext cx="2070387" cy="158417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Непосредственный создатель результата интеллектуальной деятельности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ятиугольник 14"/>
          <p:cNvSpPr/>
          <p:nvPr/>
        </p:nvSpPr>
        <p:spPr>
          <a:xfrm>
            <a:off x="3431487" y="4941168"/>
            <a:ext cx="2297043" cy="1584176"/>
          </a:xfrm>
          <a:prstGeom prst="homePlat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>
                <a:solidFill>
                  <a:schemeClr val="bg1"/>
                </a:solidFill>
                <a:latin typeface="Calibri" pitchFamily="34" charset="0"/>
                <a:cs typeface="Arial" pitchFamily="34" charset="0"/>
              </a:rPr>
              <a:t>уведомление</a:t>
            </a:r>
            <a:r>
              <a:rPr lang="ru-RU" sz="1600" dirty="0">
                <a:solidFill>
                  <a:schemeClr val="bg1"/>
                </a:solidFill>
                <a:latin typeface="Calibri" pitchFamily="34" charset="0"/>
                <a:cs typeface="Arial" pitchFamily="34" charset="0"/>
              </a:rPr>
              <a:t>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>
                <a:solidFill>
                  <a:schemeClr val="bg1"/>
                </a:solidFill>
                <a:latin typeface="Calibri" pitchFamily="34" charset="0"/>
                <a:cs typeface="Arial" pitchFamily="34" charset="0"/>
              </a:rPr>
              <a:t>о</a:t>
            </a:r>
            <a:r>
              <a:rPr lang="ru-RU" sz="1600" b="1" dirty="0" smtClean="0">
                <a:solidFill>
                  <a:schemeClr val="bg1"/>
                </a:solidFill>
                <a:latin typeface="Calibri" pitchFamily="34" charset="0"/>
                <a:cs typeface="Arial" pitchFamily="34" charset="0"/>
              </a:rPr>
              <a:t> принятом решении (14 дней)</a:t>
            </a:r>
            <a:endParaRPr lang="ru-RU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6467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Разработан пакет документов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2941" y="1772816"/>
            <a:ext cx="8784976" cy="4536504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10000"/>
              </a:lnSpc>
              <a:spcBef>
                <a:spcPts val="1200"/>
              </a:spcBef>
              <a:buBlip>
                <a:blip r:embed="rId2"/>
              </a:buBlip>
            </a:pPr>
            <a:r>
              <a:rPr lang="ru-RU" sz="2600" b="1" dirty="0" smtClean="0">
                <a:solidFill>
                  <a:schemeClr val="tx2">
                    <a:lumMod val="50000"/>
                  </a:schemeClr>
                </a:solidFill>
              </a:rPr>
              <a:t>Сотрудники</a:t>
            </a:r>
            <a:r>
              <a:rPr lang="ru-RU" sz="2600" dirty="0">
                <a:solidFill>
                  <a:schemeClr val="tx2">
                    <a:lumMod val="50000"/>
                  </a:schemeClr>
                </a:solidFill>
              </a:rPr>
              <a:t>, работающие в НИУ ВШЭ </a:t>
            </a:r>
            <a:r>
              <a:rPr lang="ru-RU" sz="2600" b="1" dirty="0">
                <a:solidFill>
                  <a:schemeClr val="tx2">
                    <a:lumMod val="50000"/>
                  </a:schemeClr>
                </a:solidFill>
              </a:rPr>
              <a:t>по трудовому договору</a:t>
            </a:r>
            <a:r>
              <a:rPr lang="ru-RU" sz="2600" dirty="0">
                <a:solidFill>
                  <a:schemeClr val="tx2">
                    <a:lumMod val="50000"/>
                  </a:schemeClr>
                </a:solidFill>
              </a:rPr>
              <a:t> (по основному месту работы, по совместительству</a:t>
            </a:r>
            <a:r>
              <a:rPr lang="ru-RU" sz="2600" dirty="0" smtClean="0">
                <a:solidFill>
                  <a:schemeClr val="tx2">
                    <a:lumMod val="50000"/>
                  </a:schemeClr>
                </a:solidFill>
              </a:rPr>
              <a:t>);</a:t>
            </a:r>
          </a:p>
          <a:p>
            <a:pPr>
              <a:lnSpc>
                <a:spcPct val="110000"/>
              </a:lnSpc>
              <a:spcBef>
                <a:spcPts val="1200"/>
              </a:spcBef>
              <a:buBlip>
                <a:blip r:embed="rId2"/>
              </a:buBlip>
            </a:pPr>
            <a:r>
              <a:rPr lang="ru-RU" sz="2600" dirty="0" smtClean="0">
                <a:solidFill>
                  <a:schemeClr val="tx2">
                    <a:lumMod val="50000"/>
                  </a:schemeClr>
                </a:solidFill>
              </a:rPr>
              <a:t>Лица</a:t>
            </a:r>
            <a:r>
              <a:rPr lang="ru-RU" sz="2600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ru-RU" sz="2600" b="1" dirty="0">
                <a:solidFill>
                  <a:schemeClr val="tx2">
                    <a:lumMod val="50000"/>
                  </a:schemeClr>
                </a:solidFill>
              </a:rPr>
              <a:t>проходящие обучение</a:t>
            </a:r>
            <a:r>
              <a:rPr lang="ru-RU" sz="2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600" dirty="0" smtClean="0">
                <a:solidFill>
                  <a:schemeClr val="tx2">
                    <a:lumMod val="50000"/>
                  </a:schemeClr>
                </a:solidFill>
              </a:rPr>
              <a:t>в </a:t>
            </a:r>
            <a:r>
              <a:rPr lang="ru-RU" sz="2600" dirty="0">
                <a:solidFill>
                  <a:schemeClr val="tx2">
                    <a:lumMod val="50000"/>
                  </a:schemeClr>
                </a:solidFill>
              </a:rPr>
              <a:t>НИУ </a:t>
            </a:r>
            <a:r>
              <a:rPr lang="ru-RU" sz="2600" dirty="0" smtClean="0">
                <a:solidFill>
                  <a:schemeClr val="tx2">
                    <a:lumMod val="50000"/>
                  </a:schemeClr>
                </a:solidFill>
              </a:rPr>
              <a:t>ВШЭ;</a:t>
            </a:r>
          </a:p>
          <a:p>
            <a:pPr algn="just">
              <a:lnSpc>
                <a:spcPct val="110000"/>
              </a:lnSpc>
              <a:spcBef>
                <a:spcPts val="1200"/>
              </a:spcBef>
              <a:buBlip>
                <a:blip r:embed="rId2"/>
              </a:buBlip>
            </a:pPr>
            <a:r>
              <a:rPr lang="ru-RU" sz="2600" b="1" dirty="0" smtClean="0">
                <a:solidFill>
                  <a:schemeClr val="tx2">
                    <a:lumMod val="50000"/>
                  </a:schemeClr>
                </a:solidFill>
              </a:rPr>
              <a:t>Подрядчики-исполнители</a:t>
            </a:r>
            <a:r>
              <a:rPr lang="ru-RU" sz="2600" dirty="0" smtClean="0">
                <a:solidFill>
                  <a:schemeClr val="tx2">
                    <a:lumMod val="50000"/>
                  </a:schemeClr>
                </a:solidFill>
              </a:rPr>
              <a:t> (физические и юридические лица) по </a:t>
            </a:r>
            <a:r>
              <a:rPr lang="ru-RU" sz="2600" dirty="0">
                <a:solidFill>
                  <a:schemeClr val="tx2">
                    <a:lumMod val="50000"/>
                  </a:schemeClr>
                </a:solidFill>
              </a:rPr>
              <a:t>договорам подряда, договорам НИОКТР и иным договорам, в ходе исполнения обязательств по которым создаются </a:t>
            </a:r>
            <a:r>
              <a:rPr lang="ru-RU" sz="2600" dirty="0" smtClean="0">
                <a:solidFill>
                  <a:schemeClr val="tx2">
                    <a:lumMod val="50000"/>
                  </a:schemeClr>
                </a:solidFill>
              </a:rPr>
              <a:t>результаты интеллектуальной деятельности, </a:t>
            </a:r>
            <a:r>
              <a:rPr lang="ru-RU" sz="2600" dirty="0">
                <a:solidFill>
                  <a:schemeClr val="tx2">
                    <a:lumMod val="50000"/>
                  </a:schemeClr>
                </a:solidFill>
              </a:rPr>
              <a:t>если положения указанных договоров предусматривают применение к отношениям сторон </a:t>
            </a:r>
            <a:r>
              <a:rPr lang="ru-RU" sz="2600" dirty="0" smtClean="0">
                <a:solidFill>
                  <a:schemeClr val="tx2">
                    <a:lumMod val="50000"/>
                  </a:schemeClr>
                </a:solidFill>
              </a:rPr>
              <a:t>Политики.</a:t>
            </a:r>
            <a:endParaRPr lang="ru-RU" sz="2600" dirty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endParaRPr lang="ru-RU" dirty="0" smtClean="0"/>
          </a:p>
          <a:p>
            <a:pPr algn="just"/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pPr marL="0" indent="0" algn="just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-13142" y="-3836"/>
            <a:ext cx="9157142" cy="1128579"/>
          </a:xfrm>
          <a:prstGeom prst="rect">
            <a:avLst/>
          </a:prstGeom>
          <a:solidFill>
            <a:srgbClr val="005A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Адресаты Политики</a:t>
            </a:r>
            <a:endParaRPr lang="ru-RU" sz="3600" dirty="0"/>
          </a:p>
        </p:txBody>
      </p:sp>
      <p:pic>
        <p:nvPicPr>
          <p:cNvPr id="5" name="i-main-pic" descr="Картинка 27 из 32853">
            <a:hlinkClick r:id="rId3" tgtFrame="_blank"/>
          </p:cNvPr>
          <p:cNvPicPr/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7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3835"/>
            <a:ext cx="1152128" cy="1128579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Прямоугольник 5"/>
          <p:cNvSpPr/>
          <p:nvPr/>
        </p:nvSpPr>
        <p:spPr>
          <a:xfrm>
            <a:off x="0" y="6588646"/>
            <a:ext cx="9144000" cy="269354"/>
          </a:xfrm>
          <a:prstGeom prst="rect">
            <a:avLst/>
          </a:prstGeom>
          <a:solidFill>
            <a:srgbClr val="005A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200" i="1" dirty="0"/>
              <a:t>Управление инновационной деятельности</a:t>
            </a:r>
          </a:p>
        </p:txBody>
      </p:sp>
    </p:spTree>
    <p:extLst>
      <p:ext uri="{BB962C8B-B14F-4D97-AF65-F5344CB8AC3E}">
        <p14:creationId xmlns:p14="http://schemas.microsoft.com/office/powerpoint/2010/main" val="3781495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3370" y="0"/>
            <a:ext cx="9157142" cy="1128579"/>
          </a:xfrm>
          <a:prstGeom prst="rect">
            <a:avLst/>
          </a:prstGeom>
          <a:solidFill>
            <a:srgbClr val="005A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	</a:t>
            </a:r>
            <a:r>
              <a:rPr lang="ru-RU" sz="2800" b="1" dirty="0" smtClean="0"/>
              <a:t>Участие авторов в процедуре принятия</a:t>
            </a:r>
          </a:p>
          <a:p>
            <a:pPr algn="ctr"/>
            <a:r>
              <a:rPr lang="ru-RU" sz="2800" b="1" dirty="0" smtClean="0"/>
              <a:t>	решений о правовой охране РИД </a:t>
            </a:r>
            <a:endParaRPr lang="ru-RU" sz="2400" b="1" dirty="0"/>
          </a:p>
        </p:txBody>
      </p:sp>
      <p:pic>
        <p:nvPicPr>
          <p:cNvPr id="5" name="i-main-pic" descr="Картинка 27 из 32853">
            <a:hlinkClick r:id="rId2" tgtFrame="_blank"/>
          </p:cNvPr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7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571" y="-3836"/>
            <a:ext cx="1152128" cy="1128579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Прямоугольник 5"/>
          <p:cNvSpPr/>
          <p:nvPr/>
        </p:nvSpPr>
        <p:spPr>
          <a:xfrm>
            <a:off x="6571" y="6616030"/>
            <a:ext cx="9144000" cy="269354"/>
          </a:xfrm>
          <a:prstGeom prst="rect">
            <a:avLst/>
          </a:prstGeom>
          <a:solidFill>
            <a:srgbClr val="005A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200" i="1" dirty="0"/>
              <a:t>Управление инновационной деятельности</a:t>
            </a:r>
          </a:p>
        </p:txBody>
      </p:sp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569493" y="1268760"/>
            <a:ext cx="7890939" cy="648072"/>
          </a:xfrm>
          <a:prstGeom prst="rect">
            <a:avLst/>
          </a:prstGeom>
          <a:solidFill>
            <a:srgbClr val="4F81BD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Arial" pitchFamily="34" charset="0"/>
              </a:rPr>
              <a:t>Авторы служебных результатов интеллектуальной деятельности по требованию Отдела по вопросам</a:t>
            </a:r>
            <a:r>
              <a:rPr kumimoji="0" lang="ru-RU" sz="16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Arial" pitchFamily="34" charset="0"/>
              </a:rPr>
              <a:t>интеллектуальной собственности принимают</a:t>
            </a:r>
            <a:r>
              <a:rPr kumimoji="0" lang="ru-RU" sz="16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Arial" pitchFamily="34" charset="0"/>
              </a:rPr>
              <a:t> участие :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799382" y="2132856"/>
            <a:ext cx="6661050" cy="576064"/>
          </a:xfrm>
          <a:prstGeom prst="rect">
            <a:avLst/>
          </a:prstGeom>
          <a:solidFill>
            <a:srgbClr val="FFFFFF"/>
          </a:solidFill>
          <a:ln w="31750">
            <a:solidFill>
              <a:srgbClr val="4F81B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в экспертизе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способности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результата интеллектуальной деятельности к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правовой охране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8" name="i-main-pic" descr="Описание: Картинка 75 из 136000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359546"/>
            <a:ext cx="133350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764423" y="2852936"/>
            <a:ext cx="6668739" cy="576064"/>
          </a:xfrm>
          <a:prstGeom prst="rect">
            <a:avLst/>
          </a:prstGeom>
          <a:solidFill>
            <a:srgbClr val="FFFFFF"/>
          </a:solidFill>
          <a:ln w="31750">
            <a:solidFill>
              <a:srgbClr val="4F81B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в оценке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перспектив коммерциализации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РИД и целесообразности закрепления прав на него за НИУ ВШЭ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1791693" y="3573016"/>
            <a:ext cx="6668739" cy="576064"/>
          </a:xfrm>
          <a:prstGeom prst="rect">
            <a:avLst/>
          </a:prstGeom>
          <a:solidFill>
            <a:srgbClr val="FFFFFF"/>
          </a:solidFill>
          <a:ln w="31750">
            <a:solidFill>
              <a:srgbClr val="4F81B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в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подготовке заявок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на государственную регистрацию РИД, ответов и возражений на письма, запросы и решения Роспатента, иных</a:t>
            </a:r>
            <a:r>
              <a:rPr kumimoji="0" lang="ru-R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документов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1799382" y="4293096"/>
            <a:ext cx="6662038" cy="648072"/>
          </a:xfrm>
          <a:prstGeom prst="rect">
            <a:avLst/>
          </a:prstGeom>
          <a:solidFill>
            <a:srgbClr val="FFFFFF"/>
          </a:solidFill>
          <a:ln w="31750">
            <a:solidFill>
              <a:srgbClr val="4F81B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в необходимых случаях проводят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дополнительные эксперименты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и испытания РИД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i-main-pic" descr="Описание: Картинка 75 из 136000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3079626"/>
            <a:ext cx="133350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i-main-pic" descr="Описание: Картинка 75 из 136000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3799706"/>
            <a:ext cx="133350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i-main-pic" descr="Описание: Картинка 75 из 136000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4550457"/>
            <a:ext cx="133350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52521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350" y="-4763"/>
            <a:ext cx="9208597" cy="1128713"/>
          </a:xfrm>
          <a:prstGeom prst="rect">
            <a:avLst/>
          </a:prstGeom>
          <a:solidFill>
            <a:srgbClr val="005A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Соблюдение интеллектуальных </a:t>
            </a:r>
            <a:r>
              <a:rPr lang="ru-RU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прав</a:t>
            </a:r>
            <a:r>
              <a:rPr lang="ru-RU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>
                <a:solidFill>
                  <a:schemeClr val="bg1"/>
                </a:solidFill>
                <a:latin typeface="Calibri" pitchFamily="34" charset="0"/>
                <a:cs typeface="Arial" pitchFamily="34" charset="0"/>
              </a:rPr>
              <a:t>	</a:t>
            </a:r>
          </a:p>
        </p:txBody>
      </p:sp>
      <p:pic>
        <p:nvPicPr>
          <p:cNvPr id="13315" name="i-main-pic" descr="Картинка 27 из 32853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50" y="-3175"/>
            <a:ext cx="1152525" cy="112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6350" y="6616700"/>
            <a:ext cx="9144000" cy="268288"/>
          </a:xfrm>
          <a:prstGeom prst="rect">
            <a:avLst/>
          </a:prstGeom>
          <a:solidFill>
            <a:srgbClr val="005A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/>
            <a:r>
              <a:rPr lang="ru-RU" sz="1200" i="1" dirty="0"/>
              <a:t>Управление инновационной деятельности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467544" y="1382861"/>
            <a:ext cx="3024187" cy="461963"/>
          </a:xfrm>
          <a:prstGeom prst="rect">
            <a:avLst/>
          </a:prstGeom>
          <a:solidFill>
            <a:srgbClr val="17365D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7F7F7F">
                <a:alpha val="50000"/>
              </a:srgbClr>
            </a:outerShdw>
          </a:effectLst>
        </p:spPr>
        <p:txBody>
          <a:bodyPr anchor="ctr"/>
          <a:lstStyle/>
          <a:p>
            <a:pPr algn="ctr"/>
            <a:r>
              <a:rPr lang="ru-RU" sz="1600" b="1" dirty="0">
                <a:solidFill>
                  <a:schemeClr val="bg1"/>
                </a:solidFill>
              </a:rPr>
              <a:t>Работники и обучающиеся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467544" y="2060575"/>
            <a:ext cx="3025775" cy="1657350"/>
          </a:xfrm>
          <a:prstGeom prst="rect">
            <a:avLst/>
          </a:prstGeom>
          <a:gradFill rotWithShape="0">
            <a:gsLst>
              <a:gs pos="0">
                <a:srgbClr val="B8CCE4"/>
              </a:gs>
              <a:gs pos="100000">
                <a:srgbClr val="999999"/>
              </a:gs>
            </a:gsLst>
            <a:lin ang="5400000" scaled="1"/>
          </a:gradFill>
          <a:ln w="12700">
            <a:solidFill>
              <a:srgbClr val="95B3D7"/>
            </a:solidFill>
            <a:miter lim="800000"/>
            <a:headEnd/>
            <a:tailEnd/>
          </a:ln>
          <a:effectLst>
            <a:outerShdw dist="28398" dir="3806097" algn="ctr" rotWithShape="0">
              <a:srgbClr val="7F7F7F">
                <a:alpha val="50000"/>
              </a:srgbClr>
            </a:outerShdw>
          </a:effectLst>
        </p:spPr>
        <p:txBody>
          <a:bodyPr/>
          <a:lstStyle/>
          <a:p>
            <a:pPr algn="just"/>
            <a:r>
              <a:rPr lang="ru-RU" b="1" dirty="0"/>
              <a:t>обязаны соблюдать</a:t>
            </a:r>
            <a:r>
              <a:rPr lang="ru-RU" dirty="0"/>
              <a:t> требования законодательства Российской Федерации в сфере интеллектуальной собственности</a:t>
            </a: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467544" y="4005263"/>
            <a:ext cx="3025775" cy="2089150"/>
          </a:xfrm>
          <a:prstGeom prst="rect">
            <a:avLst/>
          </a:prstGeom>
          <a:gradFill rotWithShape="0">
            <a:gsLst>
              <a:gs pos="0">
                <a:srgbClr val="B8CCE4"/>
              </a:gs>
              <a:gs pos="100000">
                <a:srgbClr val="999999"/>
              </a:gs>
            </a:gsLst>
            <a:lin ang="5400000" scaled="1"/>
          </a:gradFill>
          <a:ln w="12700">
            <a:solidFill>
              <a:srgbClr val="666666"/>
            </a:solidFill>
            <a:miter lim="800000"/>
            <a:headEnd/>
            <a:tailEnd/>
          </a:ln>
          <a:effectLst>
            <a:outerShdw dist="28398" dir="3806097" algn="ctr" rotWithShape="0">
              <a:srgbClr val="7F7F7F">
                <a:alpha val="50000"/>
              </a:srgbClr>
            </a:outerShdw>
          </a:effectLst>
        </p:spPr>
        <p:txBody>
          <a:bodyPr/>
          <a:lstStyle/>
          <a:p>
            <a:pPr algn="just"/>
            <a:r>
              <a:rPr lang="ru-RU" b="1" dirty="0"/>
              <a:t>обязаны удостовериться</a:t>
            </a:r>
            <a:r>
              <a:rPr lang="ru-RU" dirty="0"/>
              <a:t> в том, что предполагаемые формы использования РИД не нарушают прав НИУ ВШЭ и третьих лиц на указанный результат, в том </a:t>
            </a:r>
            <a:r>
              <a:rPr lang="ru-RU" dirty="0" smtClean="0"/>
              <a:t>числе</a:t>
            </a:r>
            <a:endParaRPr lang="ru-RU" dirty="0"/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4716461" y="2060575"/>
            <a:ext cx="3817937" cy="863600"/>
          </a:xfrm>
          <a:prstGeom prst="rect">
            <a:avLst/>
          </a:prstGeom>
          <a:solidFill>
            <a:srgbClr val="FDE9D9"/>
          </a:solidFill>
          <a:ln w="95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algn="just"/>
            <a:r>
              <a:rPr lang="ru-RU" sz="1600" b="1" dirty="0"/>
              <a:t>при использовании результатов интеллектуальной деятельности в учебном процессе</a:t>
            </a:r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4716462" y="3828998"/>
            <a:ext cx="3817937" cy="1008062"/>
          </a:xfrm>
          <a:prstGeom prst="rect">
            <a:avLst/>
          </a:prstGeom>
          <a:solidFill>
            <a:srgbClr val="FDE9D9"/>
          </a:solidFill>
          <a:ln w="95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algn="just"/>
            <a:r>
              <a:rPr lang="ru-RU" sz="1600" b="1" dirty="0"/>
              <a:t>при установке программ для ЭВМ либо загрузке файлов на компьютеры, принадлежащие НИУ ВШЭ</a:t>
            </a:r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4716463" y="5001340"/>
            <a:ext cx="3817937" cy="1081088"/>
          </a:xfrm>
          <a:prstGeom prst="rect">
            <a:avLst/>
          </a:prstGeom>
          <a:solidFill>
            <a:srgbClr val="FDE9D9"/>
          </a:solidFill>
          <a:ln w="95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algn="just"/>
            <a:r>
              <a:rPr lang="ru-RU" sz="1600" b="1" dirty="0"/>
              <a:t>при копировании результатов интеллектуальной деятельности с использованием копировальной техники, принадлежащей НИУ ВШЭ</a:t>
            </a:r>
          </a:p>
        </p:txBody>
      </p: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4716463" y="3088455"/>
            <a:ext cx="3817937" cy="576263"/>
          </a:xfrm>
          <a:prstGeom prst="rect">
            <a:avLst/>
          </a:prstGeom>
          <a:solidFill>
            <a:srgbClr val="FDE9D9"/>
          </a:solidFill>
          <a:ln w="95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algn="just"/>
            <a:r>
              <a:rPr lang="ru-RU" sz="1600" b="1" dirty="0"/>
              <a:t>при проведении научно-исследовательских работ</a:t>
            </a:r>
          </a:p>
        </p:txBody>
      </p:sp>
      <p:sp>
        <p:nvSpPr>
          <p:cNvPr id="2" name="Стрелка вправо 1"/>
          <p:cNvSpPr/>
          <p:nvPr/>
        </p:nvSpPr>
        <p:spPr>
          <a:xfrm>
            <a:off x="3779912" y="2060575"/>
            <a:ext cx="798438" cy="38166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2755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3813" y="0"/>
            <a:ext cx="9156700" cy="1128713"/>
          </a:xfrm>
          <a:prstGeom prst="rect">
            <a:avLst/>
          </a:prstGeom>
          <a:solidFill>
            <a:srgbClr val="005A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Рассмотрение обращений о нарушении прав на </a:t>
            </a:r>
          </a:p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результаты интеллектуальной деятельности 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9" name="i-main-pic" descr="Картинка 27 из 32853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50" y="-3175"/>
            <a:ext cx="1152525" cy="112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6350" y="6616700"/>
            <a:ext cx="9144000" cy="268288"/>
          </a:xfrm>
          <a:prstGeom prst="rect">
            <a:avLst/>
          </a:prstGeom>
          <a:solidFill>
            <a:srgbClr val="005A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/>
            <a:r>
              <a:rPr lang="ru-RU" sz="1200" i="1" dirty="0"/>
              <a:t>Управление инновационной деятельности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1077040" y="1629668"/>
            <a:ext cx="6951344" cy="1511300"/>
          </a:xfrm>
          <a:prstGeom prst="rect">
            <a:avLst/>
          </a:prstGeom>
          <a:solidFill>
            <a:srgbClr val="8064A2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107763" dir="18900000" algn="ctr" rotWithShape="0">
              <a:srgbClr val="3F3151">
                <a:alpha val="50000"/>
              </a:srgbClr>
            </a:outerShdw>
          </a:effectLst>
        </p:spPr>
        <p:txBody>
          <a:bodyPr/>
          <a:lstStyle/>
          <a:p>
            <a:pPr algn="ctr"/>
            <a:r>
              <a:rPr lang="ru-RU" sz="2000" b="1" dirty="0">
                <a:solidFill>
                  <a:srgbClr val="FFFFFF"/>
                </a:solidFill>
              </a:rPr>
              <a:t>Любое лицо,</a:t>
            </a:r>
          </a:p>
          <a:p>
            <a:pPr algn="ctr"/>
            <a:r>
              <a:rPr lang="ru-RU" sz="2000" dirty="0">
                <a:solidFill>
                  <a:srgbClr val="FFFFFF"/>
                </a:solidFill>
              </a:rPr>
              <a:t>полагающее, что действиями работников либо обучающихся НИУ ВШЭ нарушаются принадлежащие им права на РИД </a:t>
            </a:r>
          </a:p>
          <a:p>
            <a:pPr algn="ctr"/>
            <a:r>
              <a:rPr lang="ru-RU" sz="2000" dirty="0">
                <a:solidFill>
                  <a:srgbClr val="FFFFFF"/>
                </a:solidFill>
              </a:rPr>
              <a:t>имеет право</a:t>
            </a:r>
            <a:endParaRPr lang="ru-RU" sz="2000" dirty="0"/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1446212" y="3500934"/>
            <a:ext cx="6264275" cy="936178"/>
          </a:xfrm>
          <a:prstGeom prst="rect">
            <a:avLst/>
          </a:prstGeom>
          <a:solidFill>
            <a:schemeClr val="accent1"/>
          </a:solidFill>
          <a:ln w="63500" cmpd="thickThin" algn="ctr">
            <a:solidFill>
              <a:srgbClr val="8064A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b="1" dirty="0"/>
              <a:t>направить</a:t>
            </a:r>
            <a:r>
              <a:rPr lang="ru-RU" dirty="0"/>
              <a:t> </a:t>
            </a:r>
            <a:r>
              <a:rPr lang="ru-RU" b="1" dirty="0"/>
              <a:t>обращение</a:t>
            </a:r>
          </a:p>
          <a:p>
            <a:pPr algn="ctr"/>
            <a:r>
              <a:rPr lang="ru-RU" dirty="0"/>
              <a:t>в </a:t>
            </a:r>
            <a:r>
              <a:rPr lang="ru-RU" dirty="0" smtClean="0"/>
              <a:t>НИУ ВШЭ </a:t>
            </a:r>
          </a:p>
          <a:p>
            <a:pPr algn="ctr"/>
            <a:r>
              <a:rPr lang="ru-RU" dirty="0" smtClean="0"/>
              <a:t>(Отдел по вопросам интеллектуальной собственности)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6644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3813" y="0"/>
            <a:ext cx="9156700" cy="1128713"/>
          </a:xfrm>
          <a:prstGeom prst="rect">
            <a:avLst/>
          </a:prstGeom>
          <a:solidFill>
            <a:srgbClr val="005A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Рассмотрение </a:t>
            </a:r>
            <a:r>
              <a:rPr lang="ru-RU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обращений о нарушении прав на </a:t>
            </a:r>
            <a:endParaRPr lang="ru-RU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результаты интеллектуальной деятельности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>
                <a:solidFill>
                  <a:srgbClr val="FFFFFF"/>
                </a:solidFill>
                <a:latin typeface="Calibri" pitchFamily="34" charset="0"/>
                <a:cs typeface="Arial" pitchFamily="34" charset="0"/>
              </a:rPr>
              <a:t>	</a:t>
            </a:r>
          </a:p>
        </p:txBody>
      </p:sp>
      <p:pic>
        <p:nvPicPr>
          <p:cNvPr id="3075" name="i-main-pic" descr="Картинка 27 из 32853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50" y="-3175"/>
            <a:ext cx="1152525" cy="112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6350" y="6616700"/>
            <a:ext cx="9144000" cy="268288"/>
          </a:xfrm>
          <a:prstGeom prst="rect">
            <a:avLst/>
          </a:prstGeom>
          <a:solidFill>
            <a:srgbClr val="005A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/>
            <a:r>
              <a:rPr lang="ru-RU" sz="1200" i="1" dirty="0"/>
              <a:t>Управление инновационной деятельности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1619250" y="1268413"/>
            <a:ext cx="6219825" cy="690562"/>
          </a:xfrm>
          <a:prstGeom prst="rect">
            <a:avLst/>
          </a:prstGeom>
          <a:solidFill>
            <a:srgbClr val="FFFF66"/>
          </a:solidFill>
          <a:ln w="31750">
            <a:solidFill>
              <a:srgbClr val="8064A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dirty="0"/>
              <a:t>Отдел </a:t>
            </a:r>
            <a:r>
              <a:rPr lang="ru-RU" dirty="0" smtClean="0"/>
              <a:t>по вопросам интеллектуальной </a:t>
            </a:r>
            <a:r>
              <a:rPr lang="ru-RU" dirty="0"/>
              <a:t>собственности </a:t>
            </a:r>
            <a:endParaRPr lang="ru-RU" dirty="0" smtClean="0"/>
          </a:p>
          <a:p>
            <a:pPr algn="ctr"/>
            <a:r>
              <a:rPr lang="ru-RU" b="1" dirty="0" smtClean="0"/>
              <a:t>информирует</a:t>
            </a:r>
            <a:r>
              <a:rPr lang="ru-RU" dirty="0" smtClean="0"/>
              <a:t> </a:t>
            </a:r>
            <a:r>
              <a:rPr lang="ru-RU" dirty="0"/>
              <a:t>о поступившем обращении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827088" y="2349500"/>
            <a:ext cx="2051050" cy="1871663"/>
          </a:xfrm>
          <a:prstGeom prst="rect">
            <a:avLst/>
          </a:prstGeom>
          <a:solidFill>
            <a:srgbClr val="E5DFE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 dirty="0"/>
              <a:t>проректора</a:t>
            </a:r>
            <a:r>
              <a:rPr lang="ru-RU" dirty="0"/>
              <a:t>, </a:t>
            </a:r>
            <a:r>
              <a:rPr lang="ru-RU" sz="1600" dirty="0"/>
              <a:t>уполномоченного на принятие решений в области интеллектуальной собственности НИУ ВШЭ</a:t>
            </a: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3130550" y="2349500"/>
            <a:ext cx="2051050" cy="1871663"/>
          </a:xfrm>
          <a:prstGeom prst="rect">
            <a:avLst/>
          </a:prstGeom>
          <a:solidFill>
            <a:srgbClr val="E5DFE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 dirty="0"/>
              <a:t>лиц, указанных в обращении</a:t>
            </a:r>
            <a:r>
              <a:rPr lang="ru-RU" dirty="0"/>
              <a:t> </a:t>
            </a:r>
            <a:endParaRPr lang="ru-RU" dirty="0" smtClean="0"/>
          </a:p>
          <a:p>
            <a:pPr algn="ctr"/>
            <a:r>
              <a:rPr lang="ru-RU" sz="1600" dirty="0" smtClean="0"/>
              <a:t>в </a:t>
            </a:r>
            <a:r>
              <a:rPr lang="ru-RU" sz="1600" dirty="0"/>
              <a:t>качестве допустивших нарушение прав на РИД</a:t>
            </a: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5523134" y="2307778"/>
            <a:ext cx="2879725" cy="1871663"/>
          </a:xfrm>
          <a:prstGeom prst="rect">
            <a:avLst/>
          </a:prstGeom>
          <a:solidFill>
            <a:srgbClr val="E5DFE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 dirty="0"/>
              <a:t>руководителей структурных подразделений, </a:t>
            </a:r>
            <a:r>
              <a:rPr lang="ru-RU" sz="1600" dirty="0"/>
              <a:t>ответственных за обеспечение деятельности, в ходе осуществления которой были нарушены права на РИД</a:t>
            </a: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827088" y="4581525"/>
            <a:ext cx="2016125" cy="1295400"/>
          </a:xfrm>
          <a:prstGeom prst="rect">
            <a:avLst/>
          </a:prstGeom>
          <a:solidFill>
            <a:srgbClr val="FBF6D5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dirty="0"/>
              <a:t>принимает решение о </a:t>
            </a:r>
            <a:r>
              <a:rPr lang="ru-RU" dirty="0" smtClean="0"/>
              <a:t>создании/созыве </a:t>
            </a:r>
            <a:r>
              <a:rPr lang="ru-RU" b="1" dirty="0" smtClean="0"/>
              <a:t>Комиссии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3529053" y="4581525"/>
            <a:ext cx="4608513" cy="1295400"/>
          </a:xfrm>
          <a:prstGeom prst="rect">
            <a:avLst/>
          </a:prstGeom>
          <a:solidFill>
            <a:srgbClr val="FBF6D5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just"/>
            <a:endParaRPr lang="ru-RU" sz="700" dirty="0"/>
          </a:p>
          <a:p>
            <a:pPr algn="just"/>
            <a:r>
              <a:rPr lang="ru-RU" dirty="0"/>
              <a:t>принимают меры к </a:t>
            </a:r>
            <a:r>
              <a:rPr lang="ru-RU" b="1" dirty="0"/>
              <a:t>немедленному прекращению действий</a:t>
            </a:r>
            <a:r>
              <a:rPr lang="ru-RU" dirty="0"/>
              <a:t>, нарушающих права на результаты интеллектуальной деятельности</a:t>
            </a:r>
          </a:p>
        </p:txBody>
      </p:sp>
      <p:sp>
        <p:nvSpPr>
          <p:cNvPr id="3083" name="AutoShape 11"/>
          <p:cNvSpPr>
            <a:spLocks noChangeArrowheads="1"/>
          </p:cNvSpPr>
          <p:nvPr/>
        </p:nvSpPr>
        <p:spPr bwMode="auto">
          <a:xfrm>
            <a:off x="1619250" y="4221163"/>
            <a:ext cx="215900" cy="287337"/>
          </a:xfrm>
          <a:prstGeom prst="downArrow">
            <a:avLst>
              <a:gd name="adj1" fmla="val 50000"/>
              <a:gd name="adj2" fmla="val 3327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84" name="AutoShape 12"/>
          <p:cNvSpPr>
            <a:spLocks noChangeArrowheads="1"/>
          </p:cNvSpPr>
          <p:nvPr/>
        </p:nvSpPr>
        <p:spPr bwMode="auto">
          <a:xfrm>
            <a:off x="1691680" y="1989138"/>
            <a:ext cx="215900" cy="287337"/>
          </a:xfrm>
          <a:prstGeom prst="downArrow">
            <a:avLst>
              <a:gd name="adj1" fmla="val 50000"/>
              <a:gd name="adj2" fmla="val 3327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85" name="AutoShape 13"/>
          <p:cNvSpPr>
            <a:spLocks noChangeArrowheads="1"/>
          </p:cNvSpPr>
          <p:nvPr/>
        </p:nvSpPr>
        <p:spPr bwMode="auto">
          <a:xfrm>
            <a:off x="4048125" y="1989137"/>
            <a:ext cx="215900" cy="287337"/>
          </a:xfrm>
          <a:prstGeom prst="downArrow">
            <a:avLst>
              <a:gd name="adj1" fmla="val 50000"/>
              <a:gd name="adj2" fmla="val 3327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86" name="AutoShape 14"/>
          <p:cNvSpPr>
            <a:spLocks noChangeArrowheads="1"/>
          </p:cNvSpPr>
          <p:nvPr/>
        </p:nvSpPr>
        <p:spPr bwMode="auto">
          <a:xfrm>
            <a:off x="6840313" y="1989138"/>
            <a:ext cx="215900" cy="287337"/>
          </a:xfrm>
          <a:prstGeom prst="downArrow">
            <a:avLst>
              <a:gd name="adj1" fmla="val 50000"/>
              <a:gd name="adj2" fmla="val 3327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87" name="AutoShape 15"/>
          <p:cNvSpPr>
            <a:spLocks noChangeArrowheads="1"/>
          </p:cNvSpPr>
          <p:nvPr/>
        </p:nvSpPr>
        <p:spPr bwMode="auto">
          <a:xfrm>
            <a:off x="6840313" y="4221163"/>
            <a:ext cx="215900" cy="287337"/>
          </a:xfrm>
          <a:prstGeom prst="downArrow">
            <a:avLst>
              <a:gd name="adj1" fmla="val 50000"/>
              <a:gd name="adj2" fmla="val 3327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88" name="AutoShape 16"/>
          <p:cNvSpPr>
            <a:spLocks noChangeArrowheads="1"/>
          </p:cNvSpPr>
          <p:nvPr/>
        </p:nvSpPr>
        <p:spPr bwMode="auto">
          <a:xfrm>
            <a:off x="4048125" y="4221163"/>
            <a:ext cx="215900" cy="287337"/>
          </a:xfrm>
          <a:prstGeom prst="downArrow">
            <a:avLst>
              <a:gd name="adj1" fmla="val 50000"/>
              <a:gd name="adj2" fmla="val 3327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9898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nimBg="1"/>
      <p:bldP spid="3079" grpId="0" animBg="1"/>
      <p:bldP spid="3080" grpId="0" animBg="1"/>
      <p:bldP spid="3081" grpId="0" animBg="1"/>
      <p:bldP spid="3082" grpId="0" animBg="1"/>
      <p:bldP spid="3083" grpId="0" animBg="1"/>
      <p:bldP spid="3084" grpId="0" animBg="1"/>
      <p:bldP spid="3085" grpId="0" animBg="1"/>
      <p:bldP spid="3086" grpId="0" animBg="1"/>
      <p:bldP spid="3087" grpId="0" animBg="1"/>
      <p:bldP spid="308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3813" y="0"/>
            <a:ext cx="9156700" cy="1128713"/>
          </a:xfrm>
          <a:prstGeom prst="rect">
            <a:avLst/>
          </a:prstGeom>
          <a:solidFill>
            <a:srgbClr val="005A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800" dirty="0">
                <a:solidFill>
                  <a:srgbClr val="FFFFFF"/>
                </a:solidFill>
                <a:latin typeface="Calibri" pitchFamily="34" charset="0"/>
                <a:cs typeface="Arial" pitchFamily="34" charset="0"/>
              </a:rPr>
              <a:t>	</a:t>
            </a:r>
            <a:r>
              <a:rPr lang="ru-RU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Рассмотрение обращений о нарушении прав на </a:t>
            </a:r>
            <a:endParaRPr lang="ru-RU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результаты интеллектуальной деятельности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3" name="i-main-pic" descr="Картинка 27 из 32853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50" y="-3175"/>
            <a:ext cx="1152525" cy="112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6350" y="6616700"/>
            <a:ext cx="9144000" cy="268288"/>
          </a:xfrm>
          <a:prstGeom prst="rect">
            <a:avLst/>
          </a:prstGeom>
          <a:solidFill>
            <a:srgbClr val="005A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/>
            <a:r>
              <a:rPr lang="ru-RU" sz="1200" i="1" dirty="0"/>
              <a:t>Управление инновационной деятельности</a:t>
            </a: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323850" y="1341438"/>
            <a:ext cx="1727200" cy="647700"/>
          </a:xfrm>
          <a:prstGeom prst="rect">
            <a:avLst/>
          </a:prstGeom>
          <a:solidFill>
            <a:srgbClr val="FBF6D5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/>
          <a:lstStyle/>
          <a:p>
            <a:pPr algn="ctr"/>
            <a:r>
              <a:rPr lang="ru-RU" sz="2400" b="1" dirty="0"/>
              <a:t>Комиссия</a:t>
            </a:r>
            <a:endParaRPr lang="ru-RU" sz="2400" dirty="0"/>
          </a:p>
        </p:txBody>
      </p:sp>
      <p:sp>
        <p:nvSpPr>
          <p:cNvPr id="5127" name="Oval 7"/>
          <p:cNvSpPr>
            <a:spLocks noChangeArrowheads="1"/>
          </p:cNvSpPr>
          <p:nvPr/>
        </p:nvSpPr>
        <p:spPr bwMode="auto">
          <a:xfrm>
            <a:off x="1331913" y="2060575"/>
            <a:ext cx="2160587" cy="1081088"/>
          </a:xfrm>
          <a:prstGeom prst="ellipse">
            <a:avLst/>
          </a:prstGeom>
          <a:solidFill>
            <a:srgbClr val="D8D8D8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sy="50000" rotWithShape="0">
              <a:srgbClr val="808080">
                <a:alpha val="50000"/>
              </a:srgbClr>
            </a:outerShdw>
          </a:effectLst>
        </p:spPr>
        <p:txBody>
          <a:bodyPr anchor="ctr"/>
          <a:lstStyle/>
          <a:p>
            <a:pPr algn="ctr"/>
            <a:r>
              <a:rPr lang="ru-RU" sz="1600" dirty="0"/>
              <a:t>дает</a:t>
            </a:r>
          </a:p>
          <a:p>
            <a:pPr algn="ctr"/>
            <a:r>
              <a:rPr lang="ru-RU" sz="1600" b="1" dirty="0"/>
              <a:t>заключение,</a:t>
            </a:r>
            <a:r>
              <a:rPr lang="ru-RU" sz="1600" dirty="0"/>
              <a:t> содержащее: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3851275" y="1989138"/>
            <a:ext cx="5040313" cy="576262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1600" dirty="0"/>
              <a:t>выводы о наличии </a:t>
            </a:r>
            <a:r>
              <a:rPr lang="ru-RU" sz="1600" b="1" dirty="0"/>
              <a:t>фактов нарушения прав</a:t>
            </a:r>
            <a:r>
              <a:rPr lang="ru-RU" sz="1600" dirty="0"/>
              <a:t> на РИД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3851275" y="2852738"/>
            <a:ext cx="5040313" cy="792162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just"/>
            <a:r>
              <a:rPr lang="ru-RU" sz="1600" dirty="0"/>
              <a:t>рекомендации по устранению нарушений, </a:t>
            </a:r>
            <a:r>
              <a:rPr lang="ru-RU" sz="1600" b="1" dirty="0"/>
              <a:t>минимизации ответственности НИУ ВШЭ</a:t>
            </a:r>
            <a:r>
              <a:rPr lang="ru-RU" sz="1600" dirty="0"/>
              <a:t> за действия работников и обучающихся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3851275" y="3933825"/>
            <a:ext cx="5040313" cy="720725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just"/>
            <a:r>
              <a:rPr lang="ru-RU" sz="1600" dirty="0"/>
              <a:t>рекомендации </a:t>
            </a:r>
            <a:r>
              <a:rPr lang="ru-RU" sz="1600" b="1" dirty="0"/>
              <a:t>по применению мер</a:t>
            </a:r>
            <a:r>
              <a:rPr lang="ru-RU" sz="1600" dirty="0"/>
              <a:t>  </a:t>
            </a:r>
            <a:r>
              <a:rPr lang="ru-RU" sz="1600" b="1" dirty="0"/>
              <a:t>профилактики </a:t>
            </a:r>
            <a:r>
              <a:rPr lang="ru-RU" sz="1600" dirty="0"/>
              <a:t>соответствующих нарушений</a:t>
            </a:r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3851275" y="4941888"/>
            <a:ext cx="5040313" cy="71936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just"/>
            <a:r>
              <a:rPr lang="ru-RU" sz="1600"/>
              <a:t>рекомендации </a:t>
            </a:r>
            <a:r>
              <a:rPr lang="ru-RU" sz="1600" b="1"/>
              <a:t>по применению мер ответственности</a:t>
            </a:r>
            <a:r>
              <a:rPr lang="ru-RU" sz="1600"/>
              <a:t> к лицам, нарушившим права на РИД</a:t>
            </a: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3635896" y="2277269"/>
            <a:ext cx="0" cy="302429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>
            <a:stCxn id="5127" idx="6"/>
          </p:cNvCxnSpPr>
          <p:nvPr/>
        </p:nvCxnSpPr>
        <p:spPr>
          <a:xfrm>
            <a:off x="3492500" y="2601119"/>
            <a:ext cx="14339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endCxn id="5128" idx="1"/>
          </p:cNvCxnSpPr>
          <p:nvPr/>
        </p:nvCxnSpPr>
        <p:spPr>
          <a:xfrm>
            <a:off x="3635896" y="2277269"/>
            <a:ext cx="21537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>
            <a:stCxn id="5126" idx="2"/>
          </p:cNvCxnSpPr>
          <p:nvPr/>
        </p:nvCxnSpPr>
        <p:spPr>
          <a:xfrm>
            <a:off x="1187450" y="1989138"/>
            <a:ext cx="0" cy="61198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endCxn id="5127" idx="2"/>
          </p:cNvCxnSpPr>
          <p:nvPr/>
        </p:nvCxnSpPr>
        <p:spPr>
          <a:xfrm>
            <a:off x="1187450" y="2601119"/>
            <a:ext cx="14446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>
            <a:endCxn id="5129" idx="1"/>
          </p:cNvCxnSpPr>
          <p:nvPr/>
        </p:nvCxnSpPr>
        <p:spPr>
          <a:xfrm>
            <a:off x="3635896" y="3248819"/>
            <a:ext cx="21537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endCxn id="5130" idx="1"/>
          </p:cNvCxnSpPr>
          <p:nvPr/>
        </p:nvCxnSpPr>
        <p:spPr>
          <a:xfrm>
            <a:off x="3635896" y="4294187"/>
            <a:ext cx="215379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>
            <a:endCxn id="5131" idx="1"/>
          </p:cNvCxnSpPr>
          <p:nvPr/>
        </p:nvCxnSpPr>
        <p:spPr>
          <a:xfrm>
            <a:off x="3635896" y="5301568"/>
            <a:ext cx="21537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6614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3813" y="0"/>
            <a:ext cx="9156700" cy="1128713"/>
          </a:xfrm>
          <a:prstGeom prst="rect">
            <a:avLst/>
          </a:prstGeom>
          <a:solidFill>
            <a:srgbClr val="005A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800" dirty="0">
                <a:solidFill>
                  <a:srgbClr val="FFFFFF"/>
                </a:solidFill>
                <a:latin typeface="Calibri" pitchFamily="34" charset="0"/>
                <a:cs typeface="Arial" pitchFamily="34" charset="0"/>
              </a:rPr>
              <a:t>	</a:t>
            </a:r>
            <a:r>
              <a:rPr lang="ru-RU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Рассмотрение обращений о нарушении прав </a:t>
            </a:r>
            <a:r>
              <a:rPr lang="ru-RU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на</a:t>
            </a:r>
          </a:p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результаты интеллектуальной деятельности 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7" name="i-main-pic" descr="Картинка 27 из 32853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50" y="-3175"/>
            <a:ext cx="1152525" cy="112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6350" y="6616700"/>
            <a:ext cx="9144000" cy="268288"/>
          </a:xfrm>
          <a:prstGeom prst="rect">
            <a:avLst/>
          </a:prstGeom>
          <a:solidFill>
            <a:srgbClr val="005A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/>
            <a:r>
              <a:rPr lang="ru-RU" sz="1200" i="1" dirty="0"/>
              <a:t>Управление инновационной деятельности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619250" y="1989138"/>
            <a:ext cx="6121400" cy="122396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prstShdw prst="shdw17" dist="17961" dir="2700000">
              <a:srgbClr val="D8D8D8">
                <a:gamma/>
                <a:shade val="60000"/>
                <a:invGamma/>
              </a:srgbClr>
            </a:prstShdw>
          </a:effectLst>
          <a:extLst/>
        </p:spPr>
        <p:txBody>
          <a:bodyPr/>
          <a:lstStyle/>
          <a:p>
            <a:pPr algn="ctr"/>
            <a:r>
              <a:rPr lang="ru-RU" dirty="0"/>
              <a:t>На основании заключения комиссии </a:t>
            </a:r>
            <a:r>
              <a:rPr lang="ru-RU" b="1" dirty="0"/>
              <a:t>проректором</a:t>
            </a:r>
            <a:r>
              <a:rPr lang="ru-RU" dirty="0"/>
              <a:t>, уполномоченным на принятие решений в области интеллектуальной собственности НИУ ВШЭ, </a:t>
            </a:r>
          </a:p>
          <a:p>
            <a:pPr algn="ctr"/>
            <a:r>
              <a:rPr lang="ru-RU" b="1" dirty="0"/>
              <a:t>принимается решение</a:t>
            </a:r>
            <a:endParaRPr lang="ru-RU" dirty="0"/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2987675" y="4292601"/>
            <a:ext cx="3384550" cy="86459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anchor="ctr"/>
          <a:lstStyle/>
          <a:p>
            <a:pPr algn="ctr"/>
            <a:r>
              <a:rPr lang="ru-RU" b="1" dirty="0"/>
              <a:t>Копия решения </a:t>
            </a:r>
          </a:p>
          <a:p>
            <a:pPr algn="ctr"/>
            <a:r>
              <a:rPr lang="ru-RU" b="1" dirty="0"/>
              <a:t>направляется </a:t>
            </a:r>
            <a:endParaRPr lang="ru-RU" b="1" dirty="0" smtClean="0"/>
          </a:p>
          <a:p>
            <a:pPr algn="ctr"/>
            <a:r>
              <a:rPr lang="ru-RU" b="1" dirty="0" smtClean="0"/>
              <a:t>обратившемуся </a:t>
            </a:r>
            <a:r>
              <a:rPr lang="ru-RU" b="1" dirty="0"/>
              <a:t>лицу</a:t>
            </a:r>
          </a:p>
        </p:txBody>
      </p:sp>
      <p:sp>
        <p:nvSpPr>
          <p:cNvPr id="6151" name="AutoShape 7"/>
          <p:cNvSpPr>
            <a:spLocks noChangeArrowheads="1"/>
          </p:cNvSpPr>
          <p:nvPr/>
        </p:nvSpPr>
        <p:spPr bwMode="auto">
          <a:xfrm>
            <a:off x="4427984" y="3213100"/>
            <a:ext cx="288032" cy="1079501"/>
          </a:xfrm>
          <a:prstGeom prst="downArrow">
            <a:avLst>
              <a:gd name="adj1" fmla="val 50000"/>
              <a:gd name="adj2" fmla="val 124725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8" name="Picture 2" descr="http://new.hse.ru/sites/infospace/podrazd/facul/facul_pravo/DocLib/_w/%D0%B2%D0%BE%D1%80%D0%BE%D0%BD%D0%B0-%D0%BF%D1%80%D0%B0%D0%B2%D0%BE_bmp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933056"/>
            <a:ext cx="2228850" cy="1924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8190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813" y="0"/>
            <a:ext cx="9156700" cy="1128713"/>
          </a:xfrm>
          <a:prstGeom prst="rect">
            <a:avLst/>
          </a:prstGeom>
          <a:solidFill>
            <a:srgbClr val="005A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800" dirty="0">
                <a:solidFill>
                  <a:srgbClr val="FFFFFF"/>
                </a:solidFill>
                <a:latin typeface="Calibri" pitchFamily="34" charset="0"/>
                <a:cs typeface="Arial" pitchFamily="34" charset="0"/>
              </a:rPr>
              <a:t>	</a:t>
            </a:r>
            <a:r>
              <a:rPr lang="ru-RU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Распределение функций и компетенции в области интеллектуальной собственности </a:t>
            </a:r>
            <a:endParaRPr lang="ru-RU" sz="2400" dirty="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pic>
        <p:nvPicPr>
          <p:cNvPr id="3" name="i-main-pic" descr="Картинка 27 из 32853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50" y="-3175"/>
            <a:ext cx="1152525" cy="112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6350" y="6616700"/>
            <a:ext cx="9144000" cy="268288"/>
          </a:xfrm>
          <a:prstGeom prst="rect">
            <a:avLst/>
          </a:prstGeom>
          <a:solidFill>
            <a:srgbClr val="005A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/>
            <a:r>
              <a:rPr lang="ru-RU" sz="1200" i="1" dirty="0"/>
              <a:t>Управление инновационной деятельности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51520" y="2121396"/>
            <a:ext cx="8712968" cy="3395836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ru-RU" sz="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7A0000"/>
                </a:solidFill>
                <a:effectLst/>
                <a:latin typeface="Calibri" pitchFamily="34" charset="0"/>
                <a:cs typeface="Arial" pitchFamily="34" charset="0"/>
              </a:rPr>
              <a:t>Участники отношений в области интеллектуальной собственности:</a:t>
            </a:r>
          </a:p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lang="ru-RU" sz="2000" b="1" dirty="0" smtClean="0"/>
              <a:t>1) ректор</a:t>
            </a:r>
            <a:r>
              <a:rPr lang="ru-RU" sz="2000" b="1" dirty="0"/>
              <a:t>;</a:t>
            </a:r>
          </a:p>
          <a:p>
            <a:pPr algn="just" fontAlgn="base">
              <a:spcBef>
                <a:spcPct val="0"/>
              </a:spcBef>
              <a:spcAft>
                <a:spcPts val="600"/>
              </a:spcAft>
            </a:pPr>
            <a:r>
              <a:rPr lang="ru-RU" sz="2000" b="1" dirty="0" smtClean="0"/>
              <a:t>2) проректор</a:t>
            </a:r>
            <a:r>
              <a:rPr lang="ru-RU" sz="2000" b="1" dirty="0"/>
              <a:t>, уполномоченный на принятие решений в области интеллектуальной </a:t>
            </a:r>
            <a:r>
              <a:rPr lang="ru-RU" sz="2000" b="1" dirty="0" smtClean="0"/>
              <a:t>собственности;</a:t>
            </a:r>
          </a:p>
          <a:p>
            <a:pPr algn="just" fontAlgn="base">
              <a:spcBef>
                <a:spcPct val="0"/>
              </a:spcBef>
              <a:spcAft>
                <a:spcPts val="600"/>
              </a:spcAft>
            </a:pPr>
            <a:r>
              <a:rPr lang="ru-RU" sz="2000" b="1" dirty="0" smtClean="0"/>
              <a:t>3) отдел по вопросам интеллектуальной собственности;</a:t>
            </a:r>
          </a:p>
          <a:p>
            <a:pPr algn="just" fontAlgn="base">
              <a:spcBef>
                <a:spcPct val="0"/>
              </a:spcBef>
              <a:spcAft>
                <a:spcPts val="600"/>
              </a:spcAft>
            </a:pPr>
            <a:r>
              <a:rPr lang="ru-RU" sz="2000" b="1" dirty="0" smtClean="0"/>
              <a:t>4) постоянно действующий Комитет по интеллектуальной собственности (может создаваться по решению ректора);</a:t>
            </a:r>
          </a:p>
          <a:p>
            <a:pPr algn="just" fontAlgn="base">
              <a:spcBef>
                <a:spcPct val="0"/>
              </a:spcBef>
              <a:spcAft>
                <a:spcPts val="600"/>
              </a:spcAft>
            </a:pPr>
            <a:r>
              <a:rPr lang="ru-RU" sz="2000" b="1" dirty="0" smtClean="0"/>
              <a:t>5) комиссии, создающиеся для рассмотрения обращений о нарушении интеллектуальных прав; </a:t>
            </a:r>
          </a:p>
          <a:p>
            <a:pPr algn="just" fontAlgn="base">
              <a:spcBef>
                <a:spcPct val="0"/>
              </a:spcBef>
              <a:spcAft>
                <a:spcPts val="600"/>
              </a:spcAft>
            </a:pPr>
            <a:r>
              <a:rPr lang="ru-RU" sz="2000" b="1" dirty="0" smtClean="0"/>
              <a:t>6) руководители структурных подразделений;</a:t>
            </a:r>
          </a:p>
          <a:p>
            <a:pPr algn="just" fontAlgn="base">
              <a:spcBef>
                <a:spcPct val="0"/>
              </a:spcBef>
              <a:spcAft>
                <a:spcPts val="600"/>
              </a:spcAft>
            </a:pPr>
            <a:r>
              <a:rPr lang="ru-RU" sz="2000" b="1" dirty="0" smtClean="0"/>
              <a:t>7) руководители исследовательских и образовательных проектов; </a:t>
            </a:r>
          </a:p>
          <a:p>
            <a:pPr algn="just" fontAlgn="base">
              <a:spcBef>
                <a:spcPct val="0"/>
              </a:spcBef>
              <a:spcAft>
                <a:spcPts val="600"/>
              </a:spcAft>
            </a:pPr>
            <a:r>
              <a:rPr lang="ru-RU" sz="2000" b="1" dirty="0" smtClean="0"/>
              <a:t>8) лица, уполномоченные на принятие решение о выделении существенных ресурсов;</a:t>
            </a:r>
          </a:p>
          <a:p>
            <a:pPr algn="just" fontAlgn="base">
              <a:spcBef>
                <a:spcPct val="0"/>
              </a:spcBef>
              <a:spcAft>
                <a:spcPts val="600"/>
              </a:spcAft>
            </a:pPr>
            <a:r>
              <a:rPr lang="ru-RU" sz="2000" b="1" dirty="0" smtClean="0"/>
              <a:t>9) работники, обучающиеся.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2540701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Line 17"/>
          <p:cNvSpPr>
            <a:spLocks noChangeShapeType="1"/>
          </p:cNvSpPr>
          <p:nvPr/>
        </p:nvSpPr>
        <p:spPr bwMode="auto">
          <a:xfrm>
            <a:off x="611188" y="1776701"/>
            <a:ext cx="0" cy="258183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30726" name="Rectangle 5"/>
          <p:cNvSpPr>
            <a:spLocks noChangeArrowheads="1"/>
          </p:cNvSpPr>
          <p:nvPr/>
        </p:nvSpPr>
        <p:spPr bwMode="auto">
          <a:xfrm>
            <a:off x="2916238" y="1334343"/>
            <a:ext cx="2303462" cy="576262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30727" name="Text Box 6"/>
          <p:cNvSpPr txBox="1">
            <a:spLocks noChangeArrowheads="1"/>
          </p:cNvSpPr>
          <p:nvPr/>
        </p:nvSpPr>
        <p:spPr bwMode="auto">
          <a:xfrm>
            <a:off x="2051050" y="3134568"/>
            <a:ext cx="12969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30728" name="Rectangle 7"/>
          <p:cNvSpPr>
            <a:spLocks noChangeArrowheads="1"/>
          </p:cNvSpPr>
          <p:nvPr/>
        </p:nvSpPr>
        <p:spPr bwMode="auto">
          <a:xfrm>
            <a:off x="6084888" y="1341140"/>
            <a:ext cx="2735262" cy="6477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30729" name="AutoShape 11"/>
          <p:cNvSpPr>
            <a:spLocks noChangeArrowheads="1"/>
          </p:cNvSpPr>
          <p:nvPr/>
        </p:nvSpPr>
        <p:spPr bwMode="auto">
          <a:xfrm>
            <a:off x="395288" y="4287093"/>
            <a:ext cx="1584325" cy="503237"/>
          </a:xfrm>
          <a:prstGeom prst="hexagon">
            <a:avLst>
              <a:gd name="adj" fmla="val 78707"/>
              <a:gd name="vf" fmla="val 115470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30731" name="Text Box 13"/>
          <p:cNvSpPr txBox="1">
            <a:spLocks noChangeArrowheads="1"/>
          </p:cNvSpPr>
          <p:nvPr/>
        </p:nvSpPr>
        <p:spPr bwMode="auto">
          <a:xfrm>
            <a:off x="2987675" y="1334343"/>
            <a:ext cx="216058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rgbClr val="000000"/>
                </a:solidFill>
              </a:rPr>
              <a:t>Уполномоченный проректор</a:t>
            </a:r>
          </a:p>
        </p:txBody>
      </p:sp>
      <p:sp>
        <p:nvSpPr>
          <p:cNvPr id="30732" name="Text Box 14"/>
          <p:cNvSpPr txBox="1">
            <a:spLocks noChangeArrowheads="1"/>
          </p:cNvSpPr>
          <p:nvPr/>
        </p:nvSpPr>
        <p:spPr bwMode="auto">
          <a:xfrm>
            <a:off x="6084888" y="1478112"/>
            <a:ext cx="273526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dirty="0" smtClean="0">
                <a:solidFill>
                  <a:srgbClr val="000000"/>
                </a:solidFill>
              </a:rPr>
              <a:t>Отдел по вопросам ИС</a:t>
            </a:r>
          </a:p>
        </p:txBody>
      </p:sp>
      <p:sp>
        <p:nvSpPr>
          <p:cNvPr id="30733" name="Line 15"/>
          <p:cNvSpPr>
            <a:spLocks noChangeShapeType="1"/>
          </p:cNvSpPr>
          <p:nvPr/>
        </p:nvSpPr>
        <p:spPr bwMode="auto">
          <a:xfrm>
            <a:off x="684213" y="1776701"/>
            <a:ext cx="0" cy="1429304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30734" name="Line 16"/>
          <p:cNvSpPr>
            <a:spLocks noChangeShapeType="1"/>
          </p:cNvSpPr>
          <p:nvPr/>
        </p:nvSpPr>
        <p:spPr bwMode="auto">
          <a:xfrm>
            <a:off x="1763713" y="1623268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30735" name="AutoShape 9"/>
          <p:cNvSpPr>
            <a:spLocks noChangeArrowheads="1"/>
          </p:cNvSpPr>
          <p:nvPr/>
        </p:nvSpPr>
        <p:spPr bwMode="auto">
          <a:xfrm>
            <a:off x="250825" y="3206005"/>
            <a:ext cx="1800225" cy="503238"/>
          </a:xfrm>
          <a:prstGeom prst="hexagon">
            <a:avLst>
              <a:gd name="adj" fmla="val 89432"/>
              <a:gd name="vf" fmla="val 115470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30736" name="Text Box 18"/>
          <p:cNvSpPr txBox="1">
            <a:spLocks noChangeArrowheads="1"/>
          </p:cNvSpPr>
          <p:nvPr/>
        </p:nvSpPr>
        <p:spPr bwMode="auto">
          <a:xfrm>
            <a:off x="611188" y="3206005"/>
            <a:ext cx="11525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sz="1400" smtClean="0">
                <a:solidFill>
                  <a:srgbClr val="000000"/>
                </a:solidFill>
              </a:rPr>
              <a:t>Комитет по ИС</a:t>
            </a:r>
          </a:p>
        </p:txBody>
      </p:sp>
      <p:sp>
        <p:nvSpPr>
          <p:cNvPr id="30737" name="AutoShape 22"/>
          <p:cNvSpPr>
            <a:spLocks noChangeArrowheads="1"/>
          </p:cNvSpPr>
          <p:nvPr/>
        </p:nvSpPr>
        <p:spPr bwMode="auto">
          <a:xfrm>
            <a:off x="395288" y="4431555"/>
            <a:ext cx="1584325" cy="503238"/>
          </a:xfrm>
          <a:prstGeom prst="hexagon">
            <a:avLst>
              <a:gd name="adj" fmla="val 78707"/>
              <a:gd name="vf" fmla="val 115470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30738" name="AutoShape 23"/>
          <p:cNvSpPr>
            <a:spLocks noChangeArrowheads="1"/>
          </p:cNvSpPr>
          <p:nvPr/>
        </p:nvSpPr>
        <p:spPr bwMode="auto">
          <a:xfrm>
            <a:off x="468313" y="4574430"/>
            <a:ext cx="1584325" cy="503238"/>
          </a:xfrm>
          <a:prstGeom prst="hexagon">
            <a:avLst>
              <a:gd name="adj" fmla="val 78707"/>
              <a:gd name="vf" fmla="val 115470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30739" name="Text Box 24"/>
          <p:cNvSpPr txBox="1">
            <a:spLocks noChangeArrowheads="1"/>
          </p:cNvSpPr>
          <p:nvPr/>
        </p:nvSpPr>
        <p:spPr bwMode="auto">
          <a:xfrm>
            <a:off x="755650" y="4718893"/>
            <a:ext cx="10795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sz="1400" smtClean="0">
                <a:solidFill>
                  <a:srgbClr val="000000"/>
                </a:solidFill>
              </a:rPr>
              <a:t>Комиссии</a:t>
            </a:r>
          </a:p>
        </p:txBody>
      </p:sp>
      <p:sp>
        <p:nvSpPr>
          <p:cNvPr id="30740" name="Line 25"/>
          <p:cNvSpPr>
            <a:spLocks noChangeShapeType="1"/>
          </p:cNvSpPr>
          <p:nvPr/>
        </p:nvSpPr>
        <p:spPr bwMode="auto">
          <a:xfrm>
            <a:off x="5219700" y="1628800"/>
            <a:ext cx="8651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30741" name="Text Box 26"/>
          <p:cNvSpPr txBox="1">
            <a:spLocks noChangeArrowheads="1"/>
          </p:cNvSpPr>
          <p:nvPr/>
        </p:nvSpPr>
        <p:spPr bwMode="auto">
          <a:xfrm>
            <a:off x="755650" y="1910605"/>
            <a:ext cx="2016125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ru-RU" sz="1200" dirty="0" smtClean="0">
                <a:solidFill>
                  <a:srgbClr val="000000"/>
                </a:solidFill>
              </a:rPr>
              <a:t>принимает любые решения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ru-RU" sz="1200" dirty="0" smtClean="0">
                <a:solidFill>
                  <a:srgbClr val="000000"/>
                </a:solidFill>
              </a:rPr>
              <a:t> совершает сделки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ru-RU" sz="1200" dirty="0" smtClean="0">
                <a:solidFill>
                  <a:srgbClr val="000000"/>
                </a:solidFill>
              </a:rPr>
              <a:t>окончательные решения по спорам</a:t>
            </a:r>
          </a:p>
        </p:txBody>
      </p:sp>
      <p:sp>
        <p:nvSpPr>
          <p:cNvPr id="30742" name="Text Box 28"/>
          <p:cNvSpPr txBox="1">
            <a:spLocks noChangeArrowheads="1"/>
          </p:cNvSpPr>
          <p:nvPr/>
        </p:nvSpPr>
        <p:spPr bwMode="auto">
          <a:xfrm>
            <a:off x="684213" y="3710830"/>
            <a:ext cx="23034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sz="1200" smtClean="0">
                <a:solidFill>
                  <a:srgbClr val="000000"/>
                </a:solidFill>
              </a:rPr>
              <a:t>Рекомендации по наиболее важным вопросам</a:t>
            </a:r>
          </a:p>
        </p:txBody>
      </p:sp>
      <p:sp>
        <p:nvSpPr>
          <p:cNvPr id="30743" name="Text Box 29"/>
          <p:cNvSpPr txBox="1">
            <a:spLocks noChangeArrowheads="1"/>
          </p:cNvSpPr>
          <p:nvPr/>
        </p:nvSpPr>
        <p:spPr bwMode="auto">
          <a:xfrm>
            <a:off x="684213" y="5079255"/>
            <a:ext cx="2303462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sz="1200" smtClean="0">
                <a:solidFill>
                  <a:srgbClr val="000000"/>
                </a:solidFill>
              </a:rPr>
              <a:t>Рассмотрение споров, жалоб, конфликтов интересов и т.п.</a:t>
            </a:r>
          </a:p>
        </p:txBody>
      </p:sp>
      <p:sp>
        <p:nvSpPr>
          <p:cNvPr id="30744" name="Text Box 30"/>
          <p:cNvSpPr txBox="1">
            <a:spLocks noChangeArrowheads="1"/>
          </p:cNvSpPr>
          <p:nvPr/>
        </p:nvSpPr>
        <p:spPr bwMode="auto">
          <a:xfrm>
            <a:off x="2916238" y="1852938"/>
            <a:ext cx="3024187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ru-RU" sz="1200" dirty="0" smtClean="0">
                <a:solidFill>
                  <a:srgbClr val="000000"/>
                </a:solidFill>
              </a:rPr>
              <a:t>организация и координация деятельности в сфере охраны ИС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ru-RU" sz="1200" dirty="0" smtClean="0">
                <a:solidFill>
                  <a:srgbClr val="000000"/>
                </a:solidFill>
              </a:rPr>
              <a:t>принятие принципиальных решений в сфере ИС  НИУ ВШЭ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ru-RU" sz="1200" dirty="0" smtClean="0">
                <a:solidFill>
                  <a:srgbClr val="000000"/>
                </a:solidFill>
              </a:rPr>
              <a:t>координация деятельности Отдела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ru-RU" sz="1200" dirty="0" smtClean="0">
                <a:solidFill>
                  <a:srgbClr val="000000"/>
                </a:solidFill>
              </a:rPr>
              <a:t>разрешение споров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ru-RU" sz="1200" dirty="0" smtClean="0">
                <a:solidFill>
                  <a:srgbClr val="000000"/>
                </a:solidFill>
              </a:rPr>
              <a:t>рассмотрение жалоб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ru-RU" sz="1200" dirty="0" smtClean="0">
                <a:solidFill>
                  <a:srgbClr val="000000"/>
                </a:solidFill>
              </a:rPr>
              <a:t>толкование, исключения из Политики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ru-RU" sz="1200" dirty="0" smtClean="0">
                <a:solidFill>
                  <a:srgbClr val="000000"/>
                </a:solidFill>
              </a:rPr>
              <a:t>иные функции и полномочия</a:t>
            </a:r>
          </a:p>
        </p:txBody>
      </p:sp>
      <p:sp>
        <p:nvSpPr>
          <p:cNvPr id="30745" name="Text Box 31"/>
          <p:cNvSpPr txBox="1">
            <a:spLocks noChangeArrowheads="1"/>
          </p:cNvSpPr>
          <p:nvPr/>
        </p:nvSpPr>
        <p:spPr bwMode="auto">
          <a:xfrm>
            <a:off x="6011863" y="1910605"/>
            <a:ext cx="3132137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ru-RU" sz="1200" dirty="0" smtClean="0">
                <a:solidFill>
                  <a:srgbClr val="000000"/>
                </a:solidFill>
              </a:rPr>
              <a:t> разработка политики в сфере ИС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ru-RU" sz="1200" dirty="0" smtClean="0">
                <a:solidFill>
                  <a:srgbClr val="000000"/>
                </a:solidFill>
              </a:rPr>
              <a:t> решения по конкретным РИД, лицам;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ru-RU" sz="1200" dirty="0" smtClean="0">
                <a:solidFill>
                  <a:srgbClr val="000000"/>
                </a:solidFill>
              </a:rPr>
              <a:t> оценка целесообразности закрепления прав, перспектив коммерческого использования;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ru-RU" sz="1200" dirty="0" smtClean="0">
                <a:solidFill>
                  <a:srgbClr val="000000"/>
                </a:solidFill>
              </a:rPr>
              <a:t> методическое обеспечение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ru-RU" sz="1200" dirty="0" smtClean="0">
                <a:solidFill>
                  <a:srgbClr val="000000"/>
                </a:solidFill>
              </a:rPr>
              <a:t> проекты локальных актов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ru-RU" sz="1200" dirty="0" smtClean="0">
                <a:solidFill>
                  <a:srgbClr val="000000"/>
                </a:solidFill>
              </a:rPr>
              <a:t> орг. содействие в выявлении, оформлении документов, закреплении прав, защите прав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ru-RU" sz="1200" dirty="0" smtClean="0">
                <a:solidFill>
                  <a:srgbClr val="000000"/>
                </a:solidFill>
              </a:rPr>
              <a:t> обеспечение коммерциализации РИД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ru-RU" sz="1200" dirty="0" smtClean="0">
                <a:solidFill>
                  <a:srgbClr val="000000"/>
                </a:solidFill>
              </a:rPr>
              <a:t> иные функции и полномочия</a:t>
            </a:r>
          </a:p>
        </p:txBody>
      </p:sp>
      <p:sp>
        <p:nvSpPr>
          <p:cNvPr id="30746" name="AutoShape 33"/>
          <p:cNvSpPr>
            <a:spLocks noChangeArrowheads="1"/>
          </p:cNvSpPr>
          <p:nvPr/>
        </p:nvSpPr>
        <p:spPr bwMode="auto">
          <a:xfrm>
            <a:off x="3132138" y="3998168"/>
            <a:ext cx="1800225" cy="863600"/>
          </a:xfrm>
          <a:prstGeom prst="flowChartMultidocumen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30747" name="AutoShape 34"/>
          <p:cNvSpPr>
            <a:spLocks noChangeArrowheads="1"/>
          </p:cNvSpPr>
          <p:nvPr/>
        </p:nvSpPr>
        <p:spPr bwMode="auto">
          <a:xfrm>
            <a:off x="5148263" y="4149080"/>
            <a:ext cx="1655762" cy="792162"/>
          </a:xfrm>
          <a:prstGeom prst="flowChartMultidocumen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30748" name="AutoShape 36"/>
          <p:cNvSpPr>
            <a:spLocks noChangeArrowheads="1"/>
          </p:cNvSpPr>
          <p:nvPr/>
        </p:nvSpPr>
        <p:spPr bwMode="auto">
          <a:xfrm>
            <a:off x="6948488" y="4365104"/>
            <a:ext cx="2016125" cy="1008062"/>
          </a:xfrm>
          <a:prstGeom prst="flowChartMultidocumen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30749" name="Text Box 37"/>
          <p:cNvSpPr txBox="1">
            <a:spLocks noChangeArrowheads="1"/>
          </p:cNvSpPr>
          <p:nvPr/>
        </p:nvSpPr>
        <p:spPr bwMode="auto">
          <a:xfrm>
            <a:off x="3132138" y="4142630"/>
            <a:ext cx="17272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sz="1400" b="1" smtClean="0">
                <a:solidFill>
                  <a:srgbClr val="000000"/>
                </a:solidFill>
              </a:rPr>
              <a:t>Структурные подразделения</a:t>
            </a:r>
          </a:p>
        </p:txBody>
      </p:sp>
      <p:sp>
        <p:nvSpPr>
          <p:cNvPr id="30750" name="Text Box 38"/>
          <p:cNvSpPr txBox="1">
            <a:spLocks noChangeArrowheads="1"/>
          </p:cNvSpPr>
          <p:nvPr/>
        </p:nvSpPr>
        <p:spPr bwMode="auto">
          <a:xfrm>
            <a:off x="5148263" y="4351635"/>
            <a:ext cx="15843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srgbClr val="000000"/>
                </a:solidFill>
              </a:rPr>
              <a:t>Руководители проектов</a:t>
            </a:r>
          </a:p>
        </p:txBody>
      </p:sp>
      <p:sp>
        <p:nvSpPr>
          <p:cNvPr id="30751" name="Text Box 40"/>
          <p:cNvSpPr txBox="1">
            <a:spLocks noChangeArrowheads="1"/>
          </p:cNvSpPr>
          <p:nvPr/>
        </p:nvSpPr>
        <p:spPr bwMode="auto">
          <a:xfrm>
            <a:off x="7019925" y="4509120"/>
            <a:ext cx="1800225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srgbClr val="000000"/>
                </a:solidFill>
              </a:rPr>
              <a:t>Работники, обучающиеся, контрагенты </a:t>
            </a:r>
          </a:p>
        </p:txBody>
      </p:sp>
      <p:sp>
        <p:nvSpPr>
          <p:cNvPr id="30752" name="Text Box 41"/>
          <p:cNvSpPr txBox="1">
            <a:spLocks noChangeArrowheads="1"/>
          </p:cNvSpPr>
          <p:nvPr/>
        </p:nvSpPr>
        <p:spPr bwMode="auto">
          <a:xfrm>
            <a:off x="3203575" y="4863355"/>
            <a:ext cx="2016125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ru-RU" sz="1200" smtClean="0">
                <a:solidFill>
                  <a:srgbClr val="000000"/>
                </a:solidFill>
              </a:rPr>
              <a:t> исполнение обязательных требований в сфере ИС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ru-RU" sz="1200" smtClean="0">
                <a:solidFill>
                  <a:srgbClr val="000000"/>
                </a:solidFill>
              </a:rPr>
              <a:t> обеспечение закрепления прав в части содержания РИД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ru-RU" sz="1200" smtClean="0">
                <a:solidFill>
                  <a:srgbClr val="000000"/>
                </a:solidFill>
              </a:rPr>
              <a:t> использование РИД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ru-RU" sz="1200" smtClean="0">
              <a:solidFill>
                <a:srgbClr val="000000"/>
              </a:solidFill>
            </a:endParaRPr>
          </a:p>
        </p:txBody>
      </p:sp>
      <p:sp>
        <p:nvSpPr>
          <p:cNvPr id="30753" name="Text Box 43"/>
          <p:cNvSpPr txBox="1">
            <a:spLocks noChangeArrowheads="1"/>
          </p:cNvSpPr>
          <p:nvPr/>
        </p:nvSpPr>
        <p:spPr bwMode="auto">
          <a:xfrm>
            <a:off x="5148263" y="4869160"/>
            <a:ext cx="2016125" cy="173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ru-RU" sz="1200" dirty="0" smtClean="0">
                <a:solidFill>
                  <a:srgbClr val="000000"/>
                </a:solidFill>
              </a:rPr>
              <a:t>обеспечение исполнения требований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ru-RU" sz="1200" dirty="0" smtClean="0">
                <a:solidFill>
                  <a:srgbClr val="000000"/>
                </a:solidFill>
              </a:rPr>
              <a:t> включения условий об ИС в договоре,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ru-RU" sz="1200" dirty="0" smtClean="0">
                <a:solidFill>
                  <a:srgbClr val="000000"/>
                </a:solidFill>
              </a:rPr>
              <a:t> оформление документации,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ru-RU" sz="1200" dirty="0" smtClean="0">
                <a:solidFill>
                  <a:srgbClr val="000000"/>
                </a:solidFill>
              </a:rPr>
              <a:t>обеспечение закрепления прав в части содержания РИД</a:t>
            </a:r>
          </a:p>
        </p:txBody>
      </p:sp>
      <p:sp>
        <p:nvSpPr>
          <p:cNvPr id="30754" name="Text Box 44"/>
          <p:cNvSpPr txBox="1">
            <a:spLocks noChangeArrowheads="1"/>
          </p:cNvSpPr>
          <p:nvPr/>
        </p:nvSpPr>
        <p:spPr bwMode="auto">
          <a:xfrm>
            <a:off x="6948488" y="5445224"/>
            <a:ext cx="2195512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ru-RU" sz="1200" dirty="0" smtClean="0">
                <a:solidFill>
                  <a:srgbClr val="000000"/>
                </a:solidFill>
              </a:rPr>
              <a:t>исполнение требований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ru-RU" sz="1200" dirty="0" smtClean="0">
                <a:solidFill>
                  <a:srgbClr val="000000"/>
                </a:solidFill>
              </a:rPr>
              <a:t>участие в закреплении прав в части содержания РИД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ru-RU" sz="1200" dirty="0" smtClean="0">
                <a:solidFill>
                  <a:srgbClr val="000000"/>
                </a:solidFill>
              </a:rPr>
              <a:t>использование РИД</a:t>
            </a:r>
          </a:p>
        </p:txBody>
      </p:sp>
      <p:sp>
        <p:nvSpPr>
          <p:cNvPr id="30755" name="AutoShape 45"/>
          <p:cNvSpPr>
            <a:spLocks noChangeArrowheads="1"/>
          </p:cNvSpPr>
          <p:nvPr/>
        </p:nvSpPr>
        <p:spPr bwMode="auto">
          <a:xfrm>
            <a:off x="3059113" y="3782268"/>
            <a:ext cx="288925" cy="360362"/>
          </a:xfrm>
          <a:prstGeom prst="star4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CC3300"/>
              </a:solidFill>
            </a:endParaRPr>
          </a:p>
        </p:txBody>
      </p:sp>
      <p:sp>
        <p:nvSpPr>
          <p:cNvPr id="30756" name="Line 46"/>
          <p:cNvSpPr>
            <a:spLocks noChangeShapeType="1"/>
          </p:cNvSpPr>
          <p:nvPr/>
        </p:nvSpPr>
        <p:spPr bwMode="auto">
          <a:xfrm flipH="1">
            <a:off x="1835150" y="1910605"/>
            <a:ext cx="1081088" cy="25923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23370" y="-27384"/>
            <a:ext cx="9157142" cy="1152128"/>
          </a:xfrm>
          <a:prstGeom prst="rect">
            <a:avLst/>
          </a:prstGeom>
          <a:solidFill>
            <a:srgbClr val="005A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	</a:t>
            </a:r>
            <a:r>
              <a:rPr lang="ru-RU" sz="2400" b="1" dirty="0" smtClean="0"/>
              <a:t>Распределение функций и компетенции в области интеллектуальной собственности</a:t>
            </a:r>
            <a:endParaRPr lang="ru-RU" sz="2400" b="1" dirty="0"/>
          </a:p>
        </p:txBody>
      </p:sp>
      <p:pic>
        <p:nvPicPr>
          <p:cNvPr id="39" name="i-main-pic" descr="Картинка 27 из 32853">
            <a:hlinkClick r:id="rId2" tgtFrame="_blank"/>
          </p:cNvPr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7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571" y="-3835"/>
            <a:ext cx="1152128" cy="1128579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468313" y="1407368"/>
            <a:ext cx="1296987" cy="369332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Ректор</a:t>
            </a:r>
            <a:endParaRPr lang="ru-RU" b="1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6571" y="6616030"/>
            <a:ext cx="9144000" cy="269354"/>
          </a:xfrm>
          <a:prstGeom prst="rect">
            <a:avLst/>
          </a:prstGeom>
          <a:solidFill>
            <a:srgbClr val="005A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200" i="1" dirty="0"/>
              <a:t>Управление инновационной деятельности</a:t>
            </a:r>
          </a:p>
        </p:txBody>
      </p:sp>
    </p:spTree>
    <p:extLst>
      <p:ext uri="{BB962C8B-B14F-4D97-AF65-F5344CB8AC3E}">
        <p14:creationId xmlns:p14="http://schemas.microsoft.com/office/powerpoint/2010/main" val="1260945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AutoShape 3"/>
          <p:cNvSpPr>
            <a:spLocks noChangeArrowheads="1"/>
          </p:cNvSpPr>
          <p:nvPr/>
        </p:nvSpPr>
        <p:spPr bwMode="auto">
          <a:xfrm>
            <a:off x="395288" y="2060327"/>
            <a:ext cx="2447925" cy="936625"/>
          </a:xfrm>
          <a:prstGeom prst="flowChartAlternateProcess">
            <a:avLst/>
          </a:prstGeom>
          <a:solidFill>
            <a:srgbClr val="99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45" name="AutoShape 4"/>
          <p:cNvSpPr>
            <a:spLocks noChangeArrowheads="1"/>
          </p:cNvSpPr>
          <p:nvPr/>
        </p:nvSpPr>
        <p:spPr bwMode="auto">
          <a:xfrm>
            <a:off x="395288" y="3788519"/>
            <a:ext cx="2447925" cy="936625"/>
          </a:xfrm>
          <a:prstGeom prst="flowChartAlternateProcess">
            <a:avLst/>
          </a:prstGeom>
          <a:solidFill>
            <a:srgbClr val="99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46" name="AutoShape 5"/>
          <p:cNvSpPr>
            <a:spLocks noChangeArrowheads="1"/>
          </p:cNvSpPr>
          <p:nvPr/>
        </p:nvSpPr>
        <p:spPr bwMode="auto">
          <a:xfrm>
            <a:off x="395288" y="4869333"/>
            <a:ext cx="2447925" cy="1223963"/>
          </a:xfrm>
          <a:prstGeom prst="flowChartAlternateProcess">
            <a:avLst/>
          </a:prstGeom>
          <a:solidFill>
            <a:srgbClr val="99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Контрагенты по</a:t>
            </a:r>
          </a:p>
          <a:p>
            <a:pPr algn="ctr"/>
            <a:r>
              <a:rPr lang="ru-RU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договорам</a:t>
            </a:r>
          </a:p>
        </p:txBody>
      </p:sp>
      <p:sp>
        <p:nvSpPr>
          <p:cNvPr id="10248" name="AutoShape 7"/>
          <p:cNvSpPr>
            <a:spLocks noChangeArrowheads="1"/>
          </p:cNvSpPr>
          <p:nvPr/>
        </p:nvSpPr>
        <p:spPr bwMode="auto">
          <a:xfrm>
            <a:off x="3203575" y="1412875"/>
            <a:ext cx="1008063" cy="5040313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249" name="AutoShape 8"/>
          <p:cNvSpPr>
            <a:spLocks noChangeArrowheads="1"/>
          </p:cNvSpPr>
          <p:nvPr/>
        </p:nvSpPr>
        <p:spPr bwMode="auto">
          <a:xfrm>
            <a:off x="4427538" y="1196974"/>
            <a:ext cx="4248150" cy="2411175"/>
          </a:xfrm>
          <a:prstGeom prst="flowChartAlternateProcess">
            <a:avLst/>
          </a:prstGeom>
          <a:gradFill rotWithShape="1">
            <a:gsLst>
              <a:gs pos="0">
                <a:srgbClr val="FFFF99"/>
              </a:gs>
              <a:gs pos="100000">
                <a:srgbClr val="DFDF86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250" name="AutoShape 9"/>
          <p:cNvSpPr>
            <a:spLocks noChangeArrowheads="1"/>
          </p:cNvSpPr>
          <p:nvPr/>
        </p:nvSpPr>
        <p:spPr bwMode="auto">
          <a:xfrm>
            <a:off x="4427538" y="3717652"/>
            <a:ext cx="4248150" cy="1079500"/>
          </a:xfrm>
          <a:prstGeom prst="flowChartAlternateProcess">
            <a:avLst/>
          </a:prstGeom>
          <a:gradFill rotWithShape="1">
            <a:gsLst>
              <a:gs pos="0">
                <a:srgbClr val="FFFF99"/>
              </a:gs>
              <a:gs pos="100000">
                <a:srgbClr val="DFDF86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252" name="AutoShape 11"/>
          <p:cNvSpPr>
            <a:spLocks noChangeArrowheads="1"/>
          </p:cNvSpPr>
          <p:nvPr/>
        </p:nvSpPr>
        <p:spPr bwMode="auto">
          <a:xfrm>
            <a:off x="4500563" y="5013176"/>
            <a:ext cx="4246562" cy="1008063"/>
          </a:xfrm>
          <a:prstGeom prst="flowChartAlternateProcess">
            <a:avLst/>
          </a:prstGeom>
          <a:gradFill rotWithShape="1">
            <a:gsLst>
              <a:gs pos="0">
                <a:srgbClr val="FFFF99"/>
              </a:gs>
              <a:gs pos="100000">
                <a:srgbClr val="DFDF86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253" name="Text Box 12"/>
          <p:cNvSpPr txBox="1">
            <a:spLocks noChangeArrowheads="1"/>
          </p:cNvSpPr>
          <p:nvPr/>
        </p:nvSpPr>
        <p:spPr bwMode="auto">
          <a:xfrm>
            <a:off x="684213" y="2211586"/>
            <a:ext cx="18002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b="1" dirty="0">
                <a:solidFill>
                  <a:schemeClr val="bg1"/>
                </a:solidFill>
              </a:rPr>
              <a:t>Работники </a:t>
            </a:r>
            <a:r>
              <a:rPr lang="ru-RU" b="1" dirty="0" smtClean="0">
                <a:solidFill>
                  <a:schemeClr val="bg1"/>
                </a:solidFill>
              </a:rPr>
              <a:t>НИУ ВШЭ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0254" name="Text Box 13"/>
          <p:cNvSpPr txBox="1">
            <a:spLocks noChangeArrowheads="1"/>
          </p:cNvSpPr>
          <p:nvPr/>
        </p:nvSpPr>
        <p:spPr bwMode="auto">
          <a:xfrm>
            <a:off x="395288" y="3934797"/>
            <a:ext cx="2447925" cy="646331"/>
          </a:xfrm>
          <a:prstGeom prst="rect">
            <a:avLst/>
          </a:prstGeom>
          <a:solidFill>
            <a:srgbClr val="9900CC"/>
          </a:solidFill>
          <a:ln>
            <a:noFill/>
          </a:ln>
          <a:effectLst/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b="1" dirty="0" smtClean="0">
                <a:solidFill>
                  <a:schemeClr val="bg1"/>
                </a:solidFill>
              </a:rPr>
              <a:t>Обучающиеся</a:t>
            </a:r>
          </a:p>
          <a:p>
            <a:pPr algn="ctr" eaLnBrk="1" hangingPunct="1"/>
            <a:r>
              <a:rPr lang="ru-RU" b="1" dirty="0" smtClean="0">
                <a:solidFill>
                  <a:schemeClr val="bg1"/>
                </a:solidFill>
              </a:rPr>
              <a:t>НИУ ВШЭ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0258" name="Text Box 17"/>
          <p:cNvSpPr txBox="1">
            <a:spLocks noChangeArrowheads="1"/>
          </p:cNvSpPr>
          <p:nvPr/>
        </p:nvSpPr>
        <p:spPr bwMode="auto">
          <a:xfrm>
            <a:off x="4427538" y="1366897"/>
            <a:ext cx="4319587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ru-RU" sz="1600" b="1" dirty="0"/>
              <a:t>Предписания локальных актов.</a:t>
            </a:r>
          </a:p>
          <a:p>
            <a:pPr eaLnBrk="1" hangingPunct="1">
              <a:buFontTx/>
              <a:buAutoNum type="arabicPeriod"/>
            </a:pPr>
            <a:r>
              <a:rPr lang="ru-RU" sz="1600" b="1" dirty="0"/>
              <a:t>Ссылки на Политику в трудовых </a:t>
            </a:r>
            <a:r>
              <a:rPr lang="ru-RU" sz="1600" b="1" dirty="0" smtClean="0"/>
              <a:t>договорах (заключение дополнительных соглашений к трудовым договорам)</a:t>
            </a:r>
            <a:endParaRPr lang="ru-RU" sz="1600" b="1" dirty="0"/>
          </a:p>
          <a:p>
            <a:pPr eaLnBrk="1" hangingPunct="1">
              <a:buFontTx/>
              <a:buAutoNum type="arabicPeriod"/>
            </a:pPr>
            <a:r>
              <a:rPr lang="ru-RU" sz="1600" b="1" dirty="0"/>
              <a:t>Заключение договоров, включающих ссылку на Политику либо отдельные ее положения</a:t>
            </a:r>
            <a:r>
              <a:rPr lang="ru-RU" sz="1600" b="1" dirty="0" smtClean="0"/>
              <a:t>.</a:t>
            </a:r>
            <a:endParaRPr lang="ru-RU" sz="1600" b="1" dirty="0"/>
          </a:p>
        </p:txBody>
      </p:sp>
      <p:sp>
        <p:nvSpPr>
          <p:cNvPr id="10259" name="Text Box 18"/>
          <p:cNvSpPr txBox="1">
            <a:spLocks noChangeArrowheads="1"/>
          </p:cNvSpPr>
          <p:nvPr/>
        </p:nvSpPr>
        <p:spPr bwMode="auto">
          <a:xfrm>
            <a:off x="4427538" y="3689156"/>
            <a:ext cx="424815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ru-RU" sz="1600" b="1" dirty="0"/>
              <a:t>Предписания локальных актов.</a:t>
            </a:r>
          </a:p>
          <a:p>
            <a:pPr eaLnBrk="1" hangingPunct="1">
              <a:buFontTx/>
              <a:buAutoNum type="arabicPeriod"/>
            </a:pPr>
            <a:r>
              <a:rPr lang="ru-RU" sz="1600" b="1" dirty="0"/>
              <a:t>Заключение договоров, включающих ссылку на </a:t>
            </a:r>
            <a:r>
              <a:rPr lang="ru-RU" sz="1600" b="1" dirty="0" smtClean="0"/>
              <a:t>Политику либо </a:t>
            </a:r>
            <a:r>
              <a:rPr lang="ru-RU" sz="1600" b="1" dirty="0"/>
              <a:t>отдельные ее положения</a:t>
            </a:r>
            <a:r>
              <a:rPr lang="ru-RU" b="1" dirty="0"/>
              <a:t>. </a:t>
            </a:r>
          </a:p>
        </p:txBody>
      </p:sp>
      <p:sp>
        <p:nvSpPr>
          <p:cNvPr id="10260" name="Text Box 19"/>
          <p:cNvSpPr txBox="1">
            <a:spLocks noChangeArrowheads="1"/>
          </p:cNvSpPr>
          <p:nvPr/>
        </p:nvSpPr>
        <p:spPr bwMode="auto">
          <a:xfrm>
            <a:off x="4500563" y="5118283"/>
            <a:ext cx="424815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indent="0" algn="just" eaLnBrk="1" hangingPunct="1"/>
            <a:r>
              <a:rPr lang="ru-RU" sz="1600" b="1" dirty="0"/>
              <a:t>Заключение договоров, включающих ссылку на Политику либо отдельные ее положения. 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-13142" y="0"/>
            <a:ext cx="9157142" cy="1128579"/>
          </a:xfrm>
          <a:prstGeom prst="rect">
            <a:avLst/>
          </a:prstGeom>
          <a:solidFill>
            <a:srgbClr val="005A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	</a:t>
            </a:r>
            <a:r>
              <a:rPr lang="ru-RU" sz="2800" b="1" dirty="0" smtClean="0"/>
              <a:t>Механизм реализации Политики</a:t>
            </a:r>
            <a:endParaRPr lang="ru-RU" sz="2400" b="1" dirty="0"/>
          </a:p>
        </p:txBody>
      </p:sp>
      <p:pic>
        <p:nvPicPr>
          <p:cNvPr id="25" name="i-main-pic" descr="Картинка 27 из 32853">
            <a:hlinkClick r:id="rId2" tgtFrame="_blank"/>
          </p:cNvPr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7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571" y="-3836"/>
            <a:ext cx="1152128" cy="1128579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Прямоугольник 25"/>
          <p:cNvSpPr/>
          <p:nvPr/>
        </p:nvSpPr>
        <p:spPr>
          <a:xfrm>
            <a:off x="-30075" y="6616030"/>
            <a:ext cx="9144000" cy="269354"/>
          </a:xfrm>
          <a:prstGeom prst="rect">
            <a:avLst/>
          </a:prstGeom>
          <a:solidFill>
            <a:srgbClr val="005A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200" i="1" dirty="0"/>
              <a:t>Управление инновационной деятельности</a:t>
            </a:r>
          </a:p>
        </p:txBody>
      </p:sp>
    </p:spTree>
    <p:extLst>
      <p:ext uri="{BB962C8B-B14F-4D97-AF65-F5344CB8AC3E}">
        <p14:creationId xmlns:p14="http://schemas.microsoft.com/office/powerpoint/2010/main" val="155522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3813" y="0"/>
            <a:ext cx="9156700" cy="1128713"/>
          </a:xfrm>
          <a:prstGeom prst="rect">
            <a:avLst/>
          </a:prstGeom>
          <a:solidFill>
            <a:srgbClr val="005A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800" dirty="0">
                <a:solidFill>
                  <a:srgbClr val="FFFFFF"/>
                </a:solidFill>
                <a:latin typeface="Calibri" pitchFamily="34" charset="0"/>
                <a:cs typeface="Arial" pitchFamily="34" charset="0"/>
              </a:rPr>
              <a:t>	</a:t>
            </a:r>
            <a:r>
              <a:rPr lang="ru-RU" sz="2800" b="1" dirty="0" smtClean="0">
                <a:solidFill>
                  <a:srgbClr val="FFFFFF"/>
                </a:solidFill>
                <a:latin typeface="Calibri" pitchFamily="34" charset="0"/>
                <a:cs typeface="Arial" pitchFamily="34" charset="0"/>
              </a:rPr>
              <a:t>Иные положения Политики</a:t>
            </a:r>
            <a:endParaRPr lang="ru-RU" sz="2000" b="1" dirty="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pic>
        <p:nvPicPr>
          <p:cNvPr id="6147" name="i-main-pic" descr="Картинка 27 из 32853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50" y="-3175"/>
            <a:ext cx="1152525" cy="112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6350" y="6616700"/>
            <a:ext cx="9144000" cy="268288"/>
          </a:xfrm>
          <a:prstGeom prst="rect">
            <a:avLst/>
          </a:prstGeom>
          <a:solidFill>
            <a:srgbClr val="005A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/>
            <a:r>
              <a:rPr lang="ru-RU" sz="1200" i="1" dirty="0"/>
              <a:t>Управление инновационной деятельности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95536" y="1412776"/>
            <a:ext cx="8568952" cy="923330"/>
          </a:xfrm>
          <a:prstGeom prst="rect">
            <a:avLst/>
          </a:prstGeom>
          <a:solidFill>
            <a:srgbClr val="CCCCFF"/>
          </a:solidFill>
        </p:spPr>
        <p:txBody>
          <a:bodyPr wrap="square">
            <a:spAutoFit/>
          </a:bodyPr>
          <a:lstStyle/>
          <a:p>
            <a:pPr lvl="0" algn="just"/>
            <a:r>
              <a:rPr lang="ru-RU" dirty="0" smtClean="0"/>
              <a:t>Правила использования интеллектуальной собственности в отношении отдельных субъектов (Издательский дом, библиотека, Дирекция информационных технологий, Дирекция по порталам)  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95536" y="2422629"/>
            <a:ext cx="8568952" cy="646331"/>
          </a:xfrm>
          <a:prstGeom prst="rect">
            <a:avLst/>
          </a:prstGeom>
          <a:solidFill>
            <a:srgbClr val="CCCCFF"/>
          </a:solidFill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Правила использования наименования, коммерческих обозначений, товарных знаков (знаков обслуживания) НИУ ВШЭ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95536" y="3212976"/>
            <a:ext cx="8568952" cy="646331"/>
          </a:xfrm>
          <a:prstGeom prst="rect">
            <a:avLst/>
          </a:prstGeom>
          <a:solidFill>
            <a:srgbClr val="CCCCFF"/>
          </a:solidFill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Правила распоряжения правами НИУ ВШЭ на результаты интеллектуальной деятельности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395536" y="4005064"/>
            <a:ext cx="8568952" cy="646331"/>
          </a:xfrm>
          <a:prstGeom prst="rect">
            <a:avLst/>
          </a:prstGeom>
          <a:solidFill>
            <a:srgbClr val="CCCCFF"/>
          </a:solidFill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Правила использования ресурсов НИУ ВШЭ для создания результатов интеллектуальной деятельности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395536" y="4725144"/>
            <a:ext cx="8568952" cy="646331"/>
          </a:xfrm>
          <a:prstGeom prst="rect">
            <a:avLst/>
          </a:prstGeom>
          <a:solidFill>
            <a:srgbClr val="CCCCFF"/>
          </a:solidFill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Правила использования результатов интеллектуальной деятельности при поступлении работников на работу в НИУ ВШЭ и увольнении из НИУ ВШЭ 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395536" y="5517232"/>
            <a:ext cx="8568952" cy="646331"/>
          </a:xfrm>
          <a:prstGeom prst="rect">
            <a:avLst/>
          </a:prstGeom>
          <a:solidFill>
            <a:srgbClr val="CCCCFF"/>
          </a:solidFill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Правила рассмотрения конфликтов интересов в области интеллектуальной собственности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7220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6571" y="0"/>
            <a:ext cx="9157142" cy="1128579"/>
          </a:xfrm>
          <a:prstGeom prst="rect">
            <a:avLst/>
          </a:prstGeom>
          <a:solidFill>
            <a:srgbClr val="005A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Задачи Политики</a:t>
            </a:r>
            <a:endParaRPr lang="ru-RU" sz="3600" dirty="0"/>
          </a:p>
        </p:txBody>
      </p:sp>
      <p:pic>
        <p:nvPicPr>
          <p:cNvPr id="5" name="i-main-pic" descr="Картинка 27 из 32853">
            <a:hlinkClick r:id="rId2" tgtFrame="_blank"/>
          </p:cNvPr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7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3835"/>
            <a:ext cx="1152128" cy="112857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179512" y="1259468"/>
            <a:ext cx="8887188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Содействие </a:t>
            </a:r>
            <a:r>
              <a:rPr lang="ru-RU" b="1" dirty="0" smtClean="0"/>
              <a:t>свободному </a:t>
            </a:r>
            <a:r>
              <a:rPr lang="ru-RU" b="1" dirty="0"/>
              <a:t>распространению </a:t>
            </a:r>
            <a:r>
              <a:rPr lang="ru-RU" dirty="0"/>
              <a:t>идей и </a:t>
            </a:r>
            <a:r>
              <a:rPr lang="ru-RU" dirty="0" smtClean="0"/>
              <a:t>знаний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179512" y="1692446"/>
            <a:ext cx="8887188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/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b="1" dirty="0"/>
              <a:t>Создание условий и стимулов</a:t>
            </a:r>
            <a:r>
              <a:rPr lang="ru-RU" dirty="0"/>
              <a:t> для осуществления научно-исследовательской деятельности и </a:t>
            </a:r>
            <a:r>
              <a:rPr lang="ru-RU" dirty="0" smtClean="0"/>
              <a:t>повышения </a:t>
            </a:r>
            <a:r>
              <a:rPr lang="ru-RU" dirty="0"/>
              <a:t>качества образовательных услуг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79512" y="2402423"/>
            <a:ext cx="8887187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b="1" dirty="0"/>
              <a:t>Создание системы четких </a:t>
            </a:r>
            <a:r>
              <a:rPr lang="ru-RU" b="1" dirty="0" smtClean="0"/>
              <a:t>правил </a:t>
            </a:r>
            <a:r>
              <a:rPr lang="ru-RU" dirty="0" smtClean="0"/>
              <a:t>в области интеллектуальной собственности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6571" y="6616030"/>
            <a:ext cx="9144000" cy="269354"/>
          </a:xfrm>
          <a:prstGeom prst="rect">
            <a:avLst/>
          </a:prstGeom>
          <a:solidFill>
            <a:srgbClr val="005A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200" i="1" dirty="0"/>
              <a:t>Управление инновационной деятельности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79511" y="2835401"/>
            <a:ext cx="8888400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dirty="0"/>
              <a:t>Обеспечение условий для </a:t>
            </a:r>
            <a:r>
              <a:rPr lang="ru-RU" b="1" dirty="0"/>
              <a:t>соблюдения и защиты </a:t>
            </a:r>
            <a:r>
              <a:rPr lang="ru-RU" dirty="0"/>
              <a:t>интеллектуальных </a:t>
            </a:r>
            <a:r>
              <a:rPr lang="ru-RU" dirty="0" smtClean="0"/>
              <a:t>прав НИУ </a:t>
            </a:r>
            <a:r>
              <a:rPr lang="ru-RU" dirty="0"/>
              <a:t>ВШЭ, работников, третьих лиц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79512" y="3545378"/>
            <a:ext cx="8887188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dirty="0"/>
              <a:t>Обеспечение </a:t>
            </a:r>
            <a:r>
              <a:rPr lang="ru-RU" b="1" dirty="0"/>
              <a:t>устойчивых конкурентных позиций</a:t>
            </a:r>
            <a:r>
              <a:rPr lang="ru-RU" dirty="0"/>
              <a:t> НИУ </a:t>
            </a:r>
            <a:r>
              <a:rPr lang="ru-RU" dirty="0" smtClean="0"/>
              <a:t>ВШЭ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179512" y="3978356"/>
            <a:ext cx="8887188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/>
            <a:r>
              <a:rPr lang="ru-RU" dirty="0" smtClean="0">
                <a:solidFill>
                  <a:prstClr val="black"/>
                </a:solidFill>
              </a:rPr>
              <a:t>Обеспечение </a:t>
            </a:r>
            <a:r>
              <a:rPr lang="ru-RU" b="1" dirty="0" smtClean="0">
                <a:solidFill>
                  <a:prstClr val="black"/>
                </a:solidFill>
              </a:rPr>
              <a:t>возможностей </a:t>
            </a:r>
            <a:r>
              <a:rPr lang="ru-RU" b="1" dirty="0">
                <a:solidFill>
                  <a:prstClr val="black"/>
                </a:solidFill>
              </a:rPr>
              <a:t>коммерческого </a:t>
            </a:r>
            <a:r>
              <a:rPr lang="ru-RU" b="1" dirty="0" smtClean="0">
                <a:solidFill>
                  <a:prstClr val="black"/>
                </a:solidFill>
              </a:rPr>
              <a:t>использования </a:t>
            </a:r>
            <a:r>
              <a:rPr lang="ru-RU" dirty="0">
                <a:solidFill>
                  <a:prstClr val="black"/>
                </a:solidFill>
              </a:rPr>
              <a:t>результатов интеллектуальной деятельности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179512" y="4688333"/>
            <a:ext cx="8887188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/>
              <a:t>Обеспечения </a:t>
            </a:r>
            <a:r>
              <a:rPr lang="ru-RU" b="1" dirty="0"/>
              <a:t>справедливого распределения дохода</a:t>
            </a:r>
            <a:r>
              <a:rPr lang="ru-RU" dirty="0"/>
              <a:t>, получаемого от использования </a:t>
            </a:r>
            <a:r>
              <a:rPr lang="ru-RU" dirty="0" smtClean="0"/>
              <a:t>результатов </a:t>
            </a:r>
            <a:r>
              <a:rPr lang="ru-RU" dirty="0"/>
              <a:t>интеллектуальной деятельности и распоряжения правами на </a:t>
            </a:r>
            <a:r>
              <a:rPr lang="ru-RU" dirty="0" smtClean="0"/>
              <a:t>них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179512" y="5398310"/>
            <a:ext cx="8888400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/>
              <a:t>Создание условий для </a:t>
            </a:r>
            <a:r>
              <a:rPr lang="ru-RU" b="1" dirty="0"/>
              <a:t>соблюдения обязательных требований законодательства</a:t>
            </a:r>
            <a:r>
              <a:rPr lang="ru-RU" dirty="0"/>
              <a:t> РФ </a:t>
            </a:r>
            <a:r>
              <a:rPr lang="ru-RU" dirty="0" smtClean="0"/>
              <a:t>в области интеллектуальной собственности 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179512" y="6108283"/>
            <a:ext cx="8888400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/>
              <a:t>Создание </a:t>
            </a:r>
            <a:r>
              <a:rPr lang="ru-RU" b="1" dirty="0" smtClean="0"/>
              <a:t>централизованной системы </a:t>
            </a:r>
            <a:r>
              <a:rPr lang="ru-RU" dirty="0" smtClean="0"/>
              <a:t>управления интеллектуальными правами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9020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25183" y="0"/>
            <a:ext cx="9157142" cy="1128579"/>
          </a:xfrm>
          <a:prstGeom prst="rect">
            <a:avLst/>
          </a:prstGeom>
          <a:solidFill>
            <a:srgbClr val="005A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	Основные принципы в области распределения прав </a:t>
            </a:r>
          </a:p>
          <a:p>
            <a:pPr algn="ctr"/>
            <a:r>
              <a:rPr lang="ru-RU" sz="2400" b="1" dirty="0" smtClean="0"/>
              <a:t>	на результаты интеллектуальной деятельности</a:t>
            </a:r>
            <a:endParaRPr lang="ru-RU" sz="2400" b="1" dirty="0"/>
          </a:p>
        </p:txBody>
      </p:sp>
      <p:pic>
        <p:nvPicPr>
          <p:cNvPr id="5" name="i-main-pic" descr="Картинка 27 из 32853">
            <a:hlinkClick r:id="rId2" tgtFrame="_blank"/>
          </p:cNvPr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7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3835"/>
            <a:ext cx="1152128" cy="1128579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Прямоугольник 5"/>
          <p:cNvSpPr/>
          <p:nvPr/>
        </p:nvSpPr>
        <p:spPr>
          <a:xfrm>
            <a:off x="36512" y="6597814"/>
            <a:ext cx="9144000" cy="269354"/>
          </a:xfrm>
          <a:prstGeom prst="rect">
            <a:avLst/>
          </a:prstGeom>
          <a:solidFill>
            <a:srgbClr val="005A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200" i="1" dirty="0"/>
              <a:t>Управление инновационной деятельности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528" y="1579513"/>
            <a:ext cx="2448272" cy="954107"/>
          </a:xfrm>
          <a:prstGeom prst="rect">
            <a:avLst/>
          </a:prstGeom>
          <a:solidFill>
            <a:srgbClr val="BE4D4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8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Базовое правило</a:t>
            </a:r>
            <a:endParaRPr lang="ru-RU" sz="28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635895" y="1340768"/>
            <a:ext cx="5215555" cy="156966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максимальное 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закрепление прав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> на создаваемые результаты интеллектуальной деятельности 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за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их непосредственными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создателями</a:t>
            </a:r>
            <a:endParaRPr lang="ru-RU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07399" y="3527141"/>
            <a:ext cx="2564401" cy="138499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800" b="1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Права закрепляются </a:t>
            </a:r>
          </a:p>
          <a:p>
            <a:pPr algn="ctr"/>
            <a:r>
              <a:rPr lang="ru-RU" sz="2800" b="1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 НИУ ВШЭ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707904" y="3527141"/>
            <a:ext cx="5215554" cy="76944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200" dirty="0">
                <a:solidFill>
                  <a:schemeClr val="tx2">
                    <a:lumMod val="75000"/>
                  </a:schemeClr>
                </a:solidFill>
              </a:rPr>
              <a:t>в случаях, предусмотренных </a:t>
            </a:r>
            <a:r>
              <a:rPr lang="ru-RU" sz="2200" b="1" dirty="0">
                <a:solidFill>
                  <a:schemeClr val="tx2">
                    <a:lumMod val="75000"/>
                  </a:schemeClr>
                </a:solidFill>
              </a:rPr>
              <a:t>законодательством </a:t>
            </a:r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</a:rPr>
              <a:t>РФ 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</a:rPr>
              <a:t>(служебные РИД)</a:t>
            </a:r>
            <a:endParaRPr lang="ru-RU" sz="2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1" name="Стрелка вправо 20"/>
          <p:cNvSpPr/>
          <p:nvPr/>
        </p:nvSpPr>
        <p:spPr>
          <a:xfrm>
            <a:off x="2812831" y="3774524"/>
            <a:ext cx="864095" cy="360040"/>
          </a:xfrm>
          <a:prstGeom prst="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право 22"/>
          <p:cNvSpPr/>
          <p:nvPr/>
        </p:nvSpPr>
        <p:spPr>
          <a:xfrm>
            <a:off x="2771798" y="1876546"/>
            <a:ext cx="864095" cy="360040"/>
          </a:xfrm>
          <a:prstGeom prst="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2843809" y="4501283"/>
            <a:ext cx="864095" cy="360040"/>
          </a:xfrm>
          <a:prstGeom prst="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3707904" y="4450471"/>
            <a:ext cx="5215554" cy="46166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в порядке исключения в иных случаях</a:t>
            </a:r>
            <a:endParaRPr lang="ru-RU" sz="2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4" name="Picture 4" descr="http://www.hse.ru/data/494/960/1235/fdp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916" y="5154653"/>
            <a:ext cx="1244683" cy="1145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90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36512" y="0"/>
            <a:ext cx="9217024" cy="1128579"/>
          </a:xfrm>
          <a:prstGeom prst="rect">
            <a:avLst/>
          </a:prstGeom>
          <a:solidFill>
            <a:srgbClr val="005A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  Основные </a:t>
            </a:r>
            <a:r>
              <a:rPr lang="ru-RU" sz="2400" b="1" dirty="0"/>
              <a:t>принципы в области распределения прав </a:t>
            </a:r>
          </a:p>
          <a:p>
            <a:pPr algn="ctr"/>
            <a:r>
              <a:rPr lang="ru-RU" sz="2400" b="1" dirty="0" smtClean="0"/>
              <a:t>  на </a:t>
            </a:r>
            <a:r>
              <a:rPr lang="ru-RU" sz="2400" b="1" dirty="0"/>
              <a:t>результаты интеллектуальной деятельности</a:t>
            </a:r>
          </a:p>
        </p:txBody>
      </p:sp>
      <p:pic>
        <p:nvPicPr>
          <p:cNvPr id="5" name="i-main-pic" descr="Картинка 27 из 32853">
            <a:hlinkClick r:id="rId2" tgtFrame="_blank"/>
          </p:cNvPr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7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3835"/>
            <a:ext cx="1152128" cy="1128579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Прямоугольник 5"/>
          <p:cNvSpPr/>
          <p:nvPr/>
        </p:nvSpPr>
        <p:spPr>
          <a:xfrm>
            <a:off x="6571" y="6616030"/>
            <a:ext cx="9144000" cy="269354"/>
          </a:xfrm>
          <a:prstGeom prst="rect">
            <a:avLst/>
          </a:prstGeom>
          <a:solidFill>
            <a:srgbClr val="005A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200" i="1" dirty="0"/>
              <a:t>Управление инновационной деятельности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77967" y="2182212"/>
            <a:ext cx="2593833" cy="304698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b="1" spc="50" dirty="0" smtClean="0">
                <a:ln w="11430"/>
                <a:solidFill>
                  <a:srgbClr val="34411B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НИУ ВШЭ принимает меры по закреплению прав за Университетом </a:t>
            </a:r>
          </a:p>
          <a:p>
            <a:pPr algn="ctr"/>
            <a:r>
              <a:rPr lang="ru-RU" sz="2400" b="1" spc="50" dirty="0" smtClean="0">
                <a:ln w="11430"/>
                <a:solidFill>
                  <a:srgbClr val="34411B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 порядке исключения в целях: </a:t>
            </a:r>
            <a:endParaRPr lang="ru-RU" sz="2400" b="1" spc="50" dirty="0">
              <a:ln w="11430"/>
              <a:solidFill>
                <a:srgbClr val="34411B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875388" y="2949089"/>
            <a:ext cx="5976664" cy="70788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C0000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just"/>
            <a:r>
              <a:rPr lang="ru-RU" sz="2000" dirty="0"/>
              <a:t>обеспечения устойчивых </a:t>
            </a:r>
            <a:r>
              <a:rPr lang="ru-RU" sz="2000" b="1" dirty="0"/>
              <a:t>конкурентных позиций</a:t>
            </a:r>
            <a:r>
              <a:rPr lang="ru-RU" sz="2000" dirty="0"/>
              <a:t> НИУ </a:t>
            </a:r>
            <a:r>
              <a:rPr lang="ru-RU" sz="2000" dirty="0" smtClean="0"/>
              <a:t>ВШЭ</a:t>
            </a:r>
            <a:endParaRPr lang="ru-RU" sz="20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915816" y="1674380"/>
            <a:ext cx="5976664" cy="101566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C00000"/>
            </a:solidFill>
          </a:ln>
          <a:effectLst>
            <a:glow rad="63500">
              <a:schemeClr val="accent5">
                <a:satMod val="175000"/>
                <a:alpha val="40000"/>
              </a:schemeClr>
            </a:glow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just"/>
            <a:r>
              <a:rPr lang="ru-RU" sz="2000" dirty="0"/>
              <a:t>обеспечения </a:t>
            </a:r>
            <a:r>
              <a:rPr lang="ru-RU" sz="2000" b="1" dirty="0"/>
              <a:t>возможностей коммерческого использования</a:t>
            </a:r>
            <a:r>
              <a:rPr lang="ru-RU" sz="2000" dirty="0"/>
              <a:t> создаваемых в НИУ ВШЭ результатов интеллектуальной деятельности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875388" y="3954831"/>
            <a:ext cx="5976664" cy="70788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C0000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just"/>
            <a:r>
              <a:rPr lang="ru-RU" sz="2000" dirty="0"/>
              <a:t>создания условий </a:t>
            </a:r>
            <a:r>
              <a:rPr lang="ru-RU" sz="2000" b="1" dirty="0"/>
              <a:t>для выполнения обязательств</a:t>
            </a:r>
            <a:r>
              <a:rPr lang="ru-RU" sz="2000" dirty="0"/>
              <a:t> НИУ </a:t>
            </a:r>
            <a:r>
              <a:rPr lang="ru-RU" sz="2000" dirty="0" smtClean="0"/>
              <a:t>ВШЭ перед </a:t>
            </a:r>
            <a:r>
              <a:rPr lang="ru-RU" sz="2000" dirty="0"/>
              <a:t>третьими лицами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864858" y="4941168"/>
            <a:ext cx="5973572" cy="101566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C0000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just"/>
            <a:r>
              <a:rPr lang="ru-RU" sz="2000" dirty="0"/>
              <a:t>создания условий для </a:t>
            </a:r>
            <a:r>
              <a:rPr lang="ru-RU" sz="2000" b="1" dirty="0"/>
              <a:t>минимизации рисков</a:t>
            </a:r>
            <a:r>
              <a:rPr lang="ru-RU" sz="2000" dirty="0"/>
              <a:t>, связанных с нарушением прав и законных интересов НИУ ВШЭ либо третьих лиц</a:t>
            </a:r>
          </a:p>
        </p:txBody>
      </p:sp>
    </p:spTree>
    <p:extLst>
      <p:ext uri="{BB962C8B-B14F-4D97-AF65-F5344CB8AC3E}">
        <p14:creationId xmlns:p14="http://schemas.microsoft.com/office/powerpoint/2010/main" val="4073622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6571" y="0"/>
            <a:ext cx="9157142" cy="1128579"/>
          </a:xfrm>
          <a:prstGeom prst="rect">
            <a:avLst/>
          </a:prstGeom>
          <a:solidFill>
            <a:srgbClr val="005A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	Особенности распределения </a:t>
            </a:r>
            <a:r>
              <a:rPr lang="ru-RU" sz="2400" b="1" dirty="0"/>
              <a:t>прав </a:t>
            </a:r>
          </a:p>
          <a:p>
            <a:pPr algn="ctr"/>
            <a:r>
              <a:rPr lang="ru-RU" sz="2400" b="1" dirty="0" smtClean="0"/>
              <a:t>	на отдельные виды результатов </a:t>
            </a:r>
            <a:r>
              <a:rPr lang="ru-RU" sz="2400" b="1" dirty="0"/>
              <a:t>интеллектуальной деятельности</a:t>
            </a:r>
          </a:p>
        </p:txBody>
      </p:sp>
      <p:pic>
        <p:nvPicPr>
          <p:cNvPr id="6" name="i-main-pic" descr="Картинка 27 из 32853">
            <a:hlinkClick r:id="rId2" tgtFrame="_blank"/>
          </p:cNvPr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7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571" y="-3836"/>
            <a:ext cx="1152128" cy="112857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sp>
        <p:nvSpPr>
          <p:cNvPr id="7" name="Прямоугольник 6"/>
          <p:cNvSpPr/>
          <p:nvPr/>
        </p:nvSpPr>
        <p:spPr>
          <a:xfrm>
            <a:off x="6571" y="6616030"/>
            <a:ext cx="9144000" cy="269354"/>
          </a:xfrm>
          <a:prstGeom prst="rect">
            <a:avLst/>
          </a:prstGeom>
          <a:solidFill>
            <a:srgbClr val="005A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200" i="1" dirty="0"/>
              <a:t>Управление инновационной деятельности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23528" y="1340768"/>
            <a:ext cx="8352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7A0000"/>
                </a:solidFill>
              </a:rPr>
              <a:t>Принципы распределения прав различаются в зависимости от вида результатов интеллектуальной деятельности:</a:t>
            </a:r>
            <a:endParaRPr lang="ru-RU" b="1" dirty="0">
              <a:solidFill>
                <a:srgbClr val="7A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23529" y="1987099"/>
            <a:ext cx="828092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sng" dirty="0"/>
              <a:t>Статья </a:t>
            </a:r>
            <a:r>
              <a:rPr lang="ru-RU" b="1" u="sng" dirty="0" smtClean="0"/>
              <a:t>1225 Гражданского кодекса РФ  </a:t>
            </a:r>
            <a:endParaRPr lang="ru-RU" b="1" u="sng" dirty="0"/>
          </a:p>
          <a:p>
            <a:pPr algn="just"/>
            <a:r>
              <a:rPr lang="ru-RU" dirty="0" smtClean="0"/>
              <a:t>1</a:t>
            </a:r>
            <a:r>
              <a:rPr lang="ru-RU" dirty="0"/>
              <a:t>) произведения науки, литературы и искусства;</a:t>
            </a:r>
          </a:p>
          <a:p>
            <a:pPr algn="just"/>
            <a:r>
              <a:rPr lang="ru-RU" dirty="0"/>
              <a:t>2) программы для электронных вычислительных машин (программы для ЭВМ);</a:t>
            </a:r>
          </a:p>
          <a:p>
            <a:pPr algn="just"/>
            <a:r>
              <a:rPr lang="ru-RU" dirty="0"/>
              <a:t>3) базы данных;</a:t>
            </a:r>
          </a:p>
          <a:p>
            <a:pPr algn="just"/>
            <a:r>
              <a:rPr lang="ru-RU" dirty="0"/>
              <a:t>4) исполнения;</a:t>
            </a:r>
          </a:p>
          <a:p>
            <a:pPr algn="just"/>
            <a:r>
              <a:rPr lang="ru-RU" dirty="0"/>
              <a:t>5) фонограммы;</a:t>
            </a:r>
          </a:p>
          <a:p>
            <a:pPr algn="just"/>
            <a:r>
              <a:rPr lang="ru-RU" dirty="0"/>
              <a:t>6) сообщение в эфир или по кабелю радио- или телепередач (вещание организаций эфирного или кабельного вещания);</a:t>
            </a:r>
          </a:p>
          <a:p>
            <a:pPr algn="just"/>
            <a:r>
              <a:rPr lang="ru-RU" dirty="0"/>
              <a:t>7) изобретения;</a:t>
            </a:r>
          </a:p>
          <a:p>
            <a:pPr algn="just"/>
            <a:r>
              <a:rPr lang="ru-RU" dirty="0"/>
              <a:t>8) полезные модели;</a:t>
            </a:r>
          </a:p>
          <a:p>
            <a:pPr algn="just"/>
            <a:r>
              <a:rPr lang="ru-RU" dirty="0"/>
              <a:t>9) промышленные образцы;</a:t>
            </a:r>
          </a:p>
          <a:p>
            <a:pPr algn="just"/>
            <a:r>
              <a:rPr lang="ru-RU" dirty="0"/>
              <a:t>10) селекционные достижения;</a:t>
            </a:r>
          </a:p>
          <a:p>
            <a:pPr algn="just"/>
            <a:r>
              <a:rPr lang="ru-RU" dirty="0"/>
              <a:t>11) топологии интегральных микросхем;</a:t>
            </a:r>
          </a:p>
          <a:p>
            <a:pPr algn="just"/>
            <a:r>
              <a:rPr lang="ru-RU" dirty="0"/>
              <a:t>12) секреты производства (ноу-хау).</a:t>
            </a:r>
          </a:p>
        </p:txBody>
      </p:sp>
    </p:spTree>
    <p:extLst>
      <p:ext uri="{BB962C8B-B14F-4D97-AF65-F5344CB8AC3E}">
        <p14:creationId xmlns:p14="http://schemas.microsoft.com/office/powerpoint/2010/main" val="4290667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6571" y="0"/>
            <a:ext cx="9157142" cy="1128579"/>
          </a:xfrm>
          <a:prstGeom prst="rect">
            <a:avLst/>
          </a:prstGeom>
          <a:solidFill>
            <a:srgbClr val="005A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Особенности распределения </a:t>
            </a:r>
            <a:r>
              <a:rPr lang="ru-RU" sz="2400" b="1" dirty="0"/>
              <a:t>прав </a:t>
            </a:r>
          </a:p>
          <a:p>
            <a:pPr algn="ctr"/>
            <a:r>
              <a:rPr lang="ru-RU" sz="2400" b="1" dirty="0" smtClean="0"/>
              <a:t>	на отдельные виды результатов </a:t>
            </a:r>
            <a:r>
              <a:rPr lang="ru-RU" sz="2400" b="1" dirty="0"/>
              <a:t>интеллектуальной деятельности</a:t>
            </a:r>
          </a:p>
        </p:txBody>
      </p:sp>
      <p:pic>
        <p:nvPicPr>
          <p:cNvPr id="6" name="i-main-pic" descr="Картинка 27 из 32853">
            <a:hlinkClick r:id="rId2" tgtFrame="_blank"/>
          </p:cNvPr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7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571" y="-3836"/>
            <a:ext cx="1152128" cy="112857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Прямоугольник 6"/>
          <p:cNvSpPr/>
          <p:nvPr/>
        </p:nvSpPr>
        <p:spPr>
          <a:xfrm>
            <a:off x="6571" y="6616030"/>
            <a:ext cx="9144000" cy="269354"/>
          </a:xfrm>
          <a:prstGeom prst="rect">
            <a:avLst/>
          </a:prstGeom>
          <a:solidFill>
            <a:srgbClr val="005A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200" i="1" dirty="0"/>
              <a:t>Управление инновационной деятельности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23528" y="1340768"/>
            <a:ext cx="8352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7A0000"/>
                </a:solidFill>
              </a:rPr>
              <a:t>Принципы распределения прав различаются в зависимости от вида результатов интеллектуальной деятельности:</a:t>
            </a:r>
            <a:endParaRPr lang="ru-RU" b="1" dirty="0">
              <a:solidFill>
                <a:srgbClr val="7A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23529" y="1987099"/>
            <a:ext cx="828092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sng" dirty="0"/>
              <a:t>Статья </a:t>
            </a:r>
            <a:r>
              <a:rPr lang="ru-RU" b="1" u="sng" dirty="0" smtClean="0"/>
              <a:t>1225 Гражданского кодекса РФ  </a:t>
            </a:r>
            <a:endParaRPr lang="ru-RU" b="1" u="sng" dirty="0"/>
          </a:p>
          <a:p>
            <a:pPr algn="just"/>
            <a:r>
              <a:rPr lang="ru-RU" b="1" dirty="0" smtClean="0"/>
              <a:t>1</a:t>
            </a:r>
            <a:r>
              <a:rPr lang="ru-RU" b="1" dirty="0"/>
              <a:t>) произведения науки, литературы и искусства;</a:t>
            </a:r>
          </a:p>
          <a:p>
            <a:pPr algn="just"/>
            <a:r>
              <a:rPr lang="ru-RU" b="1" dirty="0"/>
              <a:t>2) программы для электронных вычислительных машин (программы для ЭВМ);</a:t>
            </a:r>
          </a:p>
          <a:p>
            <a:pPr algn="just"/>
            <a:r>
              <a:rPr lang="ru-RU" b="1" dirty="0"/>
              <a:t>3) базы данных;</a:t>
            </a:r>
          </a:p>
          <a:p>
            <a:pPr algn="just"/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4) исполнения;</a:t>
            </a:r>
          </a:p>
          <a:p>
            <a:pPr algn="just"/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5) фонограммы;</a:t>
            </a:r>
          </a:p>
          <a:p>
            <a:pPr algn="just"/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6) сообщение в эфир или по кабелю радио- или телепередач (вещание организаций эфирного или кабельного вещания);</a:t>
            </a:r>
          </a:p>
          <a:p>
            <a:pPr algn="just"/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7) изобретения;</a:t>
            </a:r>
          </a:p>
          <a:p>
            <a:pPr algn="just"/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8) полезные модели;</a:t>
            </a:r>
          </a:p>
          <a:p>
            <a:pPr algn="just"/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9) промышленные образцы;</a:t>
            </a:r>
          </a:p>
          <a:p>
            <a:pPr algn="just"/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10) селекционные достижения;</a:t>
            </a:r>
          </a:p>
          <a:p>
            <a:pPr algn="just"/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11) топологии интегральных микросхем;</a:t>
            </a:r>
          </a:p>
          <a:p>
            <a:pPr algn="just"/>
            <a:r>
              <a:rPr lang="ru-RU" b="1" dirty="0"/>
              <a:t>12) секреты производства (ноу-хау</a:t>
            </a:r>
            <a:r>
              <a:rPr lang="ru-RU" b="1" dirty="0" smtClean="0"/>
              <a:t>).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322084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6571" y="0"/>
            <a:ext cx="9157142" cy="1128579"/>
          </a:xfrm>
          <a:prstGeom prst="rect">
            <a:avLst/>
          </a:prstGeom>
          <a:solidFill>
            <a:srgbClr val="005A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Принципы распределения прав </a:t>
            </a:r>
          </a:p>
          <a:p>
            <a:pPr algn="ctr"/>
            <a:r>
              <a:rPr lang="ru-RU" sz="2400" b="1" dirty="0" smtClean="0"/>
              <a:t>на объекты авторского права</a:t>
            </a:r>
            <a:endParaRPr lang="ru-RU" sz="2400" b="1" dirty="0"/>
          </a:p>
        </p:txBody>
      </p:sp>
      <p:pic>
        <p:nvPicPr>
          <p:cNvPr id="5" name="i-main-pic" descr="Картинка 27 из 32853">
            <a:hlinkClick r:id="rId2" tgtFrame="_blank"/>
          </p:cNvPr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7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571" y="-3836"/>
            <a:ext cx="1152128" cy="1128579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Прямоугольник 5"/>
          <p:cNvSpPr/>
          <p:nvPr/>
        </p:nvSpPr>
        <p:spPr>
          <a:xfrm>
            <a:off x="6571" y="6594450"/>
            <a:ext cx="9144000" cy="269354"/>
          </a:xfrm>
          <a:prstGeom prst="rect">
            <a:avLst/>
          </a:prstGeom>
          <a:solidFill>
            <a:srgbClr val="005A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200" i="1" dirty="0"/>
              <a:t>Управление инновационной деятельности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95536" y="1693257"/>
            <a:ext cx="8424936" cy="132343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ru-RU" sz="2000" b="1" i="1" dirty="0"/>
              <a:t>Объектами авторских прав являются произведения науки, литературы и </a:t>
            </a:r>
            <a:r>
              <a:rPr lang="ru-RU" sz="2000" b="1" i="1" dirty="0" smtClean="0"/>
              <a:t>искусства </a:t>
            </a:r>
            <a:r>
              <a:rPr lang="ru-RU" sz="2000" i="1" dirty="0" smtClean="0"/>
              <a:t>(в НИУ ВШЭ – учебные курсы, научные статьи, отчеты по НИР, доклады, статьи, фотографии на корпоративном портале и т.п.) </a:t>
            </a:r>
            <a:endParaRPr lang="ru-RU" sz="2000" i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95536" y="3337371"/>
            <a:ext cx="8424936" cy="1200329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dirty="0" smtClean="0"/>
              <a:t>Исключительные </a:t>
            </a:r>
            <a:r>
              <a:rPr lang="ru-RU" sz="2400" dirty="0"/>
              <a:t>права на объекты авторских </a:t>
            </a:r>
            <a:r>
              <a:rPr lang="ru-RU" sz="2400" dirty="0" smtClean="0"/>
              <a:t>прав, создаваемые </a:t>
            </a:r>
            <a:r>
              <a:rPr lang="ru-RU" sz="2400" dirty="0"/>
              <a:t>в </a:t>
            </a:r>
            <a:r>
              <a:rPr lang="ru-RU" sz="2400" dirty="0" smtClean="0"/>
              <a:t>НИУ ВШЭ</a:t>
            </a:r>
            <a:r>
              <a:rPr lang="ru-RU" sz="2400" dirty="0"/>
              <a:t>, закрепляются за </a:t>
            </a:r>
            <a:r>
              <a:rPr lang="ru-RU" sz="2400" b="1" dirty="0"/>
              <a:t>АВТОРАМИ указанных </a:t>
            </a:r>
            <a:r>
              <a:rPr lang="ru-RU" sz="2400" b="1" dirty="0" smtClean="0"/>
              <a:t>объектов</a:t>
            </a:r>
            <a:r>
              <a:rPr lang="ru-RU" sz="2400" dirty="0" smtClean="0"/>
              <a:t>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295977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6571" y="0"/>
            <a:ext cx="9187083" cy="1128579"/>
          </a:xfrm>
          <a:prstGeom prst="rect">
            <a:avLst/>
          </a:prstGeom>
          <a:solidFill>
            <a:srgbClr val="005A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	</a:t>
            </a:r>
            <a:r>
              <a:rPr lang="ru-RU" sz="2400" b="1" dirty="0" smtClean="0"/>
              <a:t>Случаи, когда исключительные права на объекты</a:t>
            </a:r>
          </a:p>
          <a:p>
            <a:pPr algn="ctr"/>
            <a:r>
              <a:rPr lang="ru-RU" sz="2400" b="1" dirty="0" smtClean="0"/>
              <a:t> 	авторского права закрепляются за НИУ ВШЭ</a:t>
            </a:r>
            <a:r>
              <a:rPr lang="ru-RU" sz="2800" dirty="0" smtClean="0"/>
              <a:t> </a:t>
            </a:r>
            <a:endParaRPr lang="ru-RU" sz="2800" dirty="0"/>
          </a:p>
        </p:txBody>
      </p:sp>
      <p:pic>
        <p:nvPicPr>
          <p:cNvPr id="5" name="i-main-pic" descr="Картинка 27 из 32853">
            <a:hlinkClick r:id="rId2" tgtFrame="_blank"/>
          </p:cNvPr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7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571" y="-3836"/>
            <a:ext cx="1152128" cy="1128579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Прямоугольник 5"/>
          <p:cNvSpPr/>
          <p:nvPr/>
        </p:nvSpPr>
        <p:spPr>
          <a:xfrm>
            <a:off x="6571" y="6616030"/>
            <a:ext cx="9144000" cy="269354"/>
          </a:xfrm>
          <a:prstGeom prst="rect">
            <a:avLst/>
          </a:prstGeom>
          <a:solidFill>
            <a:srgbClr val="005A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200" i="1" dirty="0"/>
              <a:t>Управление инновационной деятельности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22413" y="4779154"/>
            <a:ext cx="8595236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231807" y="1249078"/>
            <a:ext cx="8595236" cy="64633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ru-RU" dirty="0"/>
              <a:t>создание объектов авторских прав </a:t>
            </a:r>
            <a:r>
              <a:rPr lang="ru-RU" dirty="0" smtClean="0"/>
              <a:t>осуществлено в пределах установленных для работника </a:t>
            </a:r>
            <a:r>
              <a:rPr lang="ru-RU" b="1" dirty="0" smtClean="0"/>
              <a:t>трудовых обязанностей</a:t>
            </a:r>
            <a:r>
              <a:rPr lang="ru-RU" dirty="0" smtClean="0"/>
              <a:t>, предусмотренных: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234899" y="1916832"/>
            <a:ext cx="8592144" cy="313932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ru-RU" dirty="0"/>
              <a:t>трудовым </a:t>
            </a:r>
            <a:r>
              <a:rPr lang="ru-RU" dirty="0" smtClean="0"/>
              <a:t>договором;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ru-RU" dirty="0"/>
              <a:t>соответствующими локальными актами </a:t>
            </a:r>
            <a:r>
              <a:rPr lang="ru-RU" dirty="0" smtClean="0"/>
              <a:t>университета (например, Положением о структурном подразделении);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ru-RU" dirty="0" smtClean="0"/>
              <a:t>должностной инструкцией;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ru-RU" dirty="0"/>
              <a:t>письменным служебным заданием</a:t>
            </a:r>
            <a:r>
              <a:rPr lang="ru-RU" dirty="0" smtClean="0"/>
              <a:t>;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ru-RU" dirty="0"/>
              <a:t>индивидуальным планом учебно-методической работы</a:t>
            </a:r>
            <a:r>
              <a:rPr lang="ru-RU" dirty="0" smtClean="0"/>
              <a:t>;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ru-RU" dirty="0"/>
              <a:t>планом НИР структурного подразделения работника;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ru-RU" dirty="0" smtClean="0"/>
              <a:t>программой </a:t>
            </a:r>
            <a:r>
              <a:rPr lang="ru-RU" dirty="0"/>
              <a:t>фундаментальных исследований НИУ ВШЭ и техническим заданием на проведение НИР в рамках указанной программы;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ru-RU" dirty="0"/>
              <a:t>техническим заданием на проведение НИОКР в порядке исполнения обязательств НИУ ВШЭ перед третьими лицами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9686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2489</Words>
  <Application>Microsoft Office PowerPoint</Application>
  <PresentationFormat>Экран (4:3)</PresentationFormat>
  <Paragraphs>341</Paragraphs>
  <Slides>29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Тема Office</vt:lpstr>
      <vt:lpstr>Презентация PowerPoint</vt:lpstr>
      <vt:lpstr>Разработан пакет документов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Локальный администратор</dc:creator>
  <cp:lastModifiedBy>Локальный администратор</cp:lastModifiedBy>
  <cp:revision>1</cp:revision>
  <dcterms:created xsi:type="dcterms:W3CDTF">2011-12-19T09:53:02Z</dcterms:created>
  <dcterms:modified xsi:type="dcterms:W3CDTF">2011-12-19T09:53:38Z</dcterms:modified>
</cp:coreProperties>
</file>