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435" r:id="rId2"/>
    <p:sldId id="430" r:id="rId3"/>
    <p:sldId id="292" r:id="rId4"/>
    <p:sldId id="390" r:id="rId5"/>
    <p:sldId id="431" r:id="rId6"/>
    <p:sldId id="419" r:id="rId7"/>
    <p:sldId id="436" r:id="rId8"/>
    <p:sldId id="429" r:id="rId9"/>
    <p:sldId id="422" r:id="rId10"/>
    <p:sldId id="424" r:id="rId11"/>
    <p:sldId id="408" r:id="rId12"/>
    <p:sldId id="298" r:id="rId13"/>
    <p:sldId id="366" r:id="rId14"/>
    <p:sldId id="367" r:id="rId15"/>
    <p:sldId id="369" r:id="rId16"/>
    <p:sldId id="397" r:id="rId17"/>
    <p:sldId id="379" r:id="rId18"/>
    <p:sldId id="398" r:id="rId19"/>
    <p:sldId id="399" r:id="rId20"/>
    <p:sldId id="383" r:id="rId21"/>
    <p:sldId id="327" r:id="rId22"/>
    <p:sldId id="400" r:id="rId23"/>
    <p:sldId id="411" r:id="rId24"/>
    <p:sldId id="351" r:id="rId25"/>
    <p:sldId id="352" r:id="rId26"/>
    <p:sldId id="373" r:id="rId27"/>
    <p:sldId id="350" r:id="rId28"/>
    <p:sldId id="355" r:id="rId29"/>
    <p:sldId id="410" r:id="rId30"/>
    <p:sldId id="409" r:id="rId31"/>
    <p:sldId id="356" r:id="rId32"/>
    <p:sldId id="425" r:id="rId33"/>
    <p:sldId id="426" r:id="rId34"/>
    <p:sldId id="427" r:id="rId35"/>
    <p:sldId id="391" r:id="rId36"/>
    <p:sldId id="392" r:id="rId37"/>
    <p:sldId id="393" r:id="rId38"/>
    <p:sldId id="404" r:id="rId39"/>
    <p:sldId id="420" r:id="rId40"/>
    <p:sldId id="421" r:id="rId41"/>
    <p:sldId id="415" r:id="rId42"/>
    <p:sldId id="416" r:id="rId43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C075"/>
    <a:srgbClr val="FF3300"/>
    <a:srgbClr val="FFFF99"/>
    <a:srgbClr val="FFFF00"/>
    <a:srgbClr val="0033CC"/>
    <a:srgbClr val="00FF00"/>
    <a:srgbClr val="A3FBD3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6039" autoAdjust="0"/>
    <p:restoredTop sz="9466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48AAA90E-F842-4EF4-9CEA-29339FD6D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4" tIns="46177" rIns="92354" bIns="46177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15EEECFB-4087-46AA-B83E-482BC3A0A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B88E439A-FD84-48C9-8E59-AD376363525E}" type="slidenum">
              <a:rPr lang="en-US" sz="1200"/>
              <a:pPr algn="r" defTabSz="923925"/>
              <a:t>1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BD5E8-687D-4F2E-A511-E63E5D573A2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2F6BCA08-2004-44B1-B433-92CE88066AC8}" type="slidenum">
              <a:rPr lang="en-US" sz="1200"/>
              <a:pPr algn="r" defTabSz="923925"/>
              <a:t>11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C5C99-647F-42D2-AFC3-E1240611AC4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EB4D7A-F6A6-45A7-B275-73092557A31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FA9EB2-CA30-4162-9831-74065B204AE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FF8BE-A3CA-459D-A604-4F1CA7270C5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1329D6A9-EFE1-49AA-8F1E-A9B3345D953D}" type="slidenum">
              <a:rPr lang="en-US" sz="1200"/>
              <a:pPr algn="r" defTabSz="923925"/>
              <a:t>16</a:t>
            </a:fld>
            <a:endParaRPr lang="en-US" sz="120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5ECA48B0-04D1-4743-ABD6-6AE5A47EB56A}" type="slidenum">
              <a:rPr lang="en-US" sz="1200"/>
              <a:pPr algn="r" defTabSz="923925"/>
              <a:t>17</a:t>
            </a:fld>
            <a:endParaRPr lang="en-US" sz="120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C31FE3E6-F50D-40F1-8FB2-BDD90E0138B3}" type="slidenum">
              <a:rPr lang="en-US" sz="1200"/>
              <a:pPr algn="r" defTabSz="923925"/>
              <a:t>19</a:t>
            </a:fld>
            <a:endParaRPr lang="en-US" sz="120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E39E02-1DC1-4AB3-8EC3-C9D924DCC96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711200"/>
            <a:ext cx="4649787" cy="3487738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9800" y="4411663"/>
            <a:ext cx="5089525" cy="4198937"/>
          </a:xfrm>
          <a:noFill/>
          <a:ln/>
        </p:spPr>
        <p:txBody>
          <a:bodyPr/>
          <a:lstStyle/>
          <a:p>
            <a:pPr eaLnBrk="1" hangingPunct="1"/>
            <a:r>
              <a:rPr lang="it-IT" smtClean="0"/>
              <a:t>Algan and Cahuc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AE19CC3B-196A-441D-8EBC-601B9C7AB01E}" type="slidenum">
              <a:rPr lang="en-US" sz="1200"/>
              <a:pPr algn="r" defTabSz="923925"/>
              <a:t>20</a:t>
            </a:fld>
            <a:endParaRPr lang="en-US" sz="120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30F4F-12C5-4FCF-8F7A-AE292D9BFD0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81CF700B-A676-40D7-B37C-C3F53B7BBCF9}" type="slidenum">
              <a:rPr lang="en-US" sz="1200"/>
              <a:pPr algn="r" defTabSz="923925"/>
              <a:t>22</a:t>
            </a:fld>
            <a:endParaRPr lang="en-US" sz="120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D98251C4-7875-4A90-9174-5B13088F0878}" type="slidenum">
              <a:rPr lang="en-US" sz="1200"/>
              <a:pPr algn="r" defTabSz="923925"/>
              <a:t>23</a:t>
            </a:fld>
            <a:endParaRPr lang="en-US" sz="120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6EC9E-81EC-46C1-9D4B-9D1881847A9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ED66C-C731-4E91-B08B-CE67DF53523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67B068EB-93F5-4944-A191-FAC7CEFE884D}" type="slidenum">
              <a:rPr lang="en-US" sz="1200"/>
              <a:pPr algn="r" defTabSz="923925"/>
              <a:t>26</a:t>
            </a:fld>
            <a:endParaRPr lang="en-US" sz="120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BEC4FC-76FB-4305-9DDE-844EAD894A4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DCC04-E276-48E8-AE20-B9C738BF783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0A1706B6-A6A8-47F0-9D5E-1AF56AD4B22E}" type="slidenum">
              <a:rPr lang="en-US" sz="1200"/>
              <a:pPr algn="r" defTabSz="923925"/>
              <a:t>29</a:t>
            </a:fld>
            <a:endParaRPr lang="en-US" sz="120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C447FC-D872-4C5F-AFA9-7E0FDEFC434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711200"/>
            <a:ext cx="4649787" cy="3487738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9800" y="4411663"/>
            <a:ext cx="5089525" cy="4198937"/>
          </a:xfrm>
          <a:noFill/>
          <a:ln/>
        </p:spPr>
        <p:txBody>
          <a:bodyPr/>
          <a:lstStyle/>
          <a:p>
            <a:pPr eaLnBrk="1" hangingPunct="1"/>
            <a:r>
              <a:rPr lang="it-IT" smtClean="0"/>
              <a:t>Algan and Cahuc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F088E214-E211-4DD6-9550-69F64A3839B1}" type="slidenum">
              <a:rPr lang="en-US" sz="1200"/>
              <a:pPr algn="r" defTabSz="923925"/>
              <a:t>30</a:t>
            </a:fld>
            <a:endParaRPr lang="en-US" sz="120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D6FF9-4328-4CEF-A49D-A61957141E3E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458648-CC47-46E3-96DF-07EC6BD31205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2427A9B9-1E24-4586-80B1-1A6388CE46DB}" type="slidenum">
              <a:rPr lang="en-US" sz="1200"/>
              <a:pPr algn="r" defTabSz="923925"/>
              <a:t>33</a:t>
            </a:fld>
            <a:endParaRPr lang="en-US" sz="120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143D86-9023-4587-BEE8-03AF15196D55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21CF0686-6498-49F9-9385-DAEEBEAD9066}" type="slidenum">
              <a:rPr lang="en-US" sz="1200"/>
              <a:pPr algn="r" defTabSz="923925"/>
              <a:t>35</a:t>
            </a:fld>
            <a:endParaRPr lang="en-US" sz="120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08B61732-A75C-4C00-944F-5F0AEE85BAF8}" type="slidenum">
              <a:rPr lang="en-US" sz="1200"/>
              <a:pPr algn="r" defTabSz="923925"/>
              <a:t>36</a:t>
            </a:fld>
            <a:endParaRPr lang="en-US" sz="120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16631F6F-2B04-4E50-8849-2F79BACDF4C5}" type="slidenum">
              <a:rPr lang="en-US" sz="1200"/>
              <a:pPr algn="r" defTabSz="923925"/>
              <a:t>41</a:t>
            </a:fld>
            <a:endParaRPr lang="en-US" sz="1200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163E991E-F5DB-4247-BC35-91123C6920A1}" type="slidenum">
              <a:rPr lang="en-US" sz="1200"/>
              <a:pPr algn="r" defTabSz="923925"/>
              <a:t>42</a:t>
            </a:fld>
            <a:endParaRPr lang="en-US" sz="1200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Krugman: whole financial industry is a huge Madoff game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E4140C88-D9B8-44A2-A6D9-7E702007FC8B}" type="slidenum">
              <a:rPr lang="en-US" sz="1200"/>
              <a:pPr algn="r" defTabSz="923925"/>
              <a:t>4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8E2B12E8-236E-4CA4-8CD4-36ABE9123359}" type="slidenum">
              <a:rPr lang="en-US" sz="1200"/>
              <a:pPr algn="r" defTabSz="923925"/>
              <a:t>5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27676857-A1AC-453C-89B6-2F160A5AE733}" type="slidenum">
              <a:rPr lang="en-US" sz="1200"/>
              <a:pPr algn="r" defTabSz="923925"/>
              <a:t>6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lot of heterogeneity across countries in mean or median trust=&gt; country fixed effects</a:t>
            </a:r>
          </a:p>
          <a:p>
            <a:pPr eaLnBrk="1" hangingPunct="1"/>
            <a:r>
              <a:rPr lang="en-US" smtClean="0"/>
              <a:t>A lot of heterogeneity within country across individuals=&gt; exploit the latter 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6D1B01E0-6BA1-4D22-80A6-663B348C6AD3}" type="slidenum">
              <a:rPr lang="en-US" sz="1200"/>
              <a:pPr algn="r" defTabSz="923925"/>
              <a:t>7</a:t>
            </a:fld>
            <a:endParaRPr lang="en-US" sz="1200"/>
          </a:p>
        </p:txBody>
      </p:sp>
      <p:sp>
        <p:nvSpPr>
          <p:cNvPr id="921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confirmation bias - a tendency to seek and find confirmatory evidence in support of already existing beliefs and ignore or reinterpret disconfirmatory evidence.</a:t>
            </a:r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7" rIns="92354" bIns="46177" anchor="b"/>
          <a:lstStyle/>
          <a:p>
            <a:pPr algn="r" defTabSz="923925"/>
            <a:fld id="{5AE770DA-49E1-4A8F-A0A5-B2ACE2AB823C}" type="slidenum">
              <a:rPr lang="en-US" sz="1200"/>
              <a:pPr algn="r" defTabSz="923925"/>
              <a:t>8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2B669-2ABD-4C9C-837E-83068554AB7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E93BC-9C02-414A-9193-0DC3A8947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A4B22-331E-4F3A-9DB4-97BDE597B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A02DD-5090-4C36-937C-13B5946F6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3A24B-C4F9-48E8-A2E2-541893A7D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90598-C987-440E-87F0-0E3349290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168D0-28FA-4D11-9E02-5FE0728D6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2CA7F-B10F-404E-9679-CF9764B70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0FC74-129F-4FC3-8FF8-FB5E8E7D0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26BE0-7208-4F3A-848C-86A290399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E9E4D-A76F-4599-B836-C4DDF727F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048DD-5EAE-4EB1-8CD5-F7A88BE1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4D9CF-B782-4989-AEBB-F264F9509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75CEF-E0CA-4A76-96C3-8D87F1545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3D09CFB7-91B8-4F88-97A3-8751D3B47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1676400"/>
            <a:ext cx="8305800" cy="1066800"/>
          </a:xfrm>
        </p:spPr>
        <p:txBody>
          <a:bodyPr/>
          <a:lstStyle/>
          <a:p>
            <a:pPr eaLnBrk="1" hangingPunct="1"/>
            <a:r>
              <a:rPr lang="en-US" sz="4000" b="1" smtClean="0"/>
              <a:t>The Right Amount of Trust</a:t>
            </a:r>
            <a:br>
              <a:rPr lang="en-US" sz="4000" b="1" smtClean="0"/>
            </a:br>
            <a:endParaRPr lang="en-US" sz="200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2438400"/>
            <a:ext cx="8458200" cy="30480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Jeff Butler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(EIEF)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Paola Giuliano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(UCLA) 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Luigi Guiso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(EUI &amp; EIEF)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Moscow April 5 2010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  <p:pic>
        <p:nvPicPr>
          <p:cNvPr id="17411" name="Picture 4" descr="head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6200"/>
            <a:ext cx="396240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0"/>
            <a:ext cx="12192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6019800" y="6248400"/>
            <a:ext cx="31337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371600" indent="-457200">
              <a:spcBef>
                <a:spcPct val="20000"/>
              </a:spcBef>
            </a:pPr>
            <a:r>
              <a:rPr lang="en-US">
                <a:solidFill>
                  <a:schemeClr val="tx2"/>
                </a:solidFill>
              </a:rPr>
              <a:t>March 22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Solution</a:t>
            </a:r>
          </a:p>
        </p:txBody>
      </p:sp>
      <p:sp>
        <p:nvSpPr>
          <p:cNvPr id="80908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8090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The solution with correct beliefs is a level of income: </a:t>
            </a:r>
          </a:p>
          <a:p>
            <a:pPr>
              <a:buFontTx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Let’s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the subjective trust belief:</a:t>
            </a:r>
          </a:p>
          <a:p>
            <a:pPr>
              <a:buFontTx/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Tx/>
              <a:buNone/>
            </a:pPr>
            <a:endParaRPr lang="en-US" sz="2000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0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An investor’s average income is a concave function of the investor’s trust beliefs, which attains it maximum when the investor’s belief about the share of trustworthy partners, 1-p, equals the true share of trustworthy entrepreneurs, 1-</a:t>
            </a:r>
            <a:r>
              <a:rPr lang="el-GR" sz="20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2563813" y="3962400"/>
          <a:ext cx="4910137" cy="482600"/>
        </p:xfrm>
        <a:graphic>
          <a:graphicData uri="http://schemas.openxmlformats.org/presentationml/2006/ole">
            <p:oleObj spid="_x0000_s80900" name="Equation" r:id="rId4" imgW="1892160" imgH="253800" progId="Equation.3">
              <p:embed/>
            </p:oleObj>
          </a:graphicData>
        </a:graphic>
      </p:graphicFrame>
      <p:graphicFrame>
        <p:nvGraphicFramePr>
          <p:cNvPr id="80901" name="Object 5"/>
          <p:cNvGraphicFramePr>
            <a:graphicFrameLocks noChangeAspect="1"/>
          </p:cNvGraphicFramePr>
          <p:nvPr/>
        </p:nvGraphicFramePr>
        <p:xfrm>
          <a:off x="457200" y="2743200"/>
          <a:ext cx="2743200" cy="381000"/>
        </p:xfrm>
        <a:graphic>
          <a:graphicData uri="http://schemas.openxmlformats.org/presentationml/2006/ole">
            <p:oleObj spid="_x0000_s80901" name="Equation" r:id="rId5" imgW="1549080" imgH="241200" progId="Equation.3">
              <p:embed/>
            </p:oleObj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1905000" y="2057400"/>
          <a:ext cx="4876800" cy="457200"/>
        </p:xfrm>
        <a:graphic>
          <a:graphicData uri="http://schemas.openxmlformats.org/presentationml/2006/ole">
            <p:oleObj spid="_x0000_s80904" name="Equation" r:id="rId6" imgW="1879560" imgH="241200" progId="Equation.3">
              <p:embed/>
            </p:oleObj>
          </a:graphicData>
        </a:graphic>
      </p:graphicFrame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2454275" y="4367213"/>
          <a:ext cx="4976813" cy="892175"/>
        </p:xfrm>
        <a:graphic>
          <a:graphicData uri="http://schemas.openxmlformats.org/presentationml/2006/ole">
            <p:oleObj spid="_x0000_s80906" name="Equation" r:id="rId7" imgW="1917360" imgH="469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Line 3"/>
          <p:cNvSpPr>
            <a:spLocks noChangeShapeType="1"/>
          </p:cNvSpPr>
          <p:nvPr/>
        </p:nvSpPr>
        <p:spPr bwMode="auto">
          <a:xfrm>
            <a:off x="2209800" y="16764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946" name="Line 4"/>
          <p:cNvSpPr>
            <a:spLocks noChangeShapeType="1"/>
          </p:cNvSpPr>
          <p:nvPr/>
        </p:nvSpPr>
        <p:spPr bwMode="auto">
          <a:xfrm>
            <a:off x="2209800" y="57912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947" name="Line 5"/>
          <p:cNvSpPr>
            <a:spLocks noChangeShapeType="1"/>
          </p:cNvSpPr>
          <p:nvPr/>
        </p:nvSpPr>
        <p:spPr bwMode="auto">
          <a:xfrm flipV="1">
            <a:off x="2209800" y="2590800"/>
            <a:ext cx="32004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948" name="Text Box 8"/>
          <p:cNvSpPr txBox="1">
            <a:spLocks noChangeArrowheads="1"/>
          </p:cNvSpPr>
          <p:nvPr/>
        </p:nvSpPr>
        <p:spPr bwMode="auto">
          <a:xfrm>
            <a:off x="7086600" y="5867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1-p</a:t>
            </a:r>
          </a:p>
        </p:txBody>
      </p:sp>
      <p:sp>
        <p:nvSpPr>
          <p:cNvPr id="82949" name="Text Box 9"/>
          <p:cNvSpPr txBox="1">
            <a:spLocks noChangeArrowheads="1"/>
          </p:cNvSpPr>
          <p:nvPr/>
        </p:nvSpPr>
        <p:spPr bwMode="auto">
          <a:xfrm>
            <a:off x="1676400" y="1676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Y</a:t>
            </a:r>
          </a:p>
        </p:txBody>
      </p:sp>
      <p:sp>
        <p:nvSpPr>
          <p:cNvPr id="82950" name="Text Box 11"/>
          <p:cNvSpPr txBox="1">
            <a:spLocks noChangeArrowheads="1"/>
          </p:cNvSpPr>
          <p:nvPr/>
        </p:nvSpPr>
        <p:spPr bwMode="auto">
          <a:xfrm>
            <a:off x="3352800" y="5867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1-</a:t>
            </a:r>
            <a:r>
              <a:rPr lang="el-GR" sz="1800">
                <a:cs typeface="Arial" charset="0"/>
              </a:rPr>
              <a:t>π</a:t>
            </a:r>
          </a:p>
        </p:txBody>
      </p:sp>
      <p:sp>
        <p:nvSpPr>
          <p:cNvPr id="82951" name="Rectangle 12"/>
          <p:cNvSpPr>
            <a:spLocks noChangeArrowheads="1"/>
          </p:cNvSpPr>
          <p:nvPr/>
        </p:nvSpPr>
        <p:spPr bwMode="auto">
          <a:xfrm>
            <a:off x="5410200" y="40386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Too much trust </a:t>
            </a:r>
          </a:p>
        </p:txBody>
      </p:sp>
      <p:sp>
        <p:nvSpPr>
          <p:cNvPr id="82952" name="Line 13"/>
          <p:cNvSpPr>
            <a:spLocks noChangeShapeType="1"/>
          </p:cNvSpPr>
          <p:nvPr/>
        </p:nvSpPr>
        <p:spPr bwMode="auto">
          <a:xfrm flipH="1" flipV="1">
            <a:off x="4495800" y="3962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53" name="Rectangle 14"/>
          <p:cNvSpPr>
            <a:spLocks noChangeArrowheads="1"/>
          </p:cNvSpPr>
          <p:nvPr/>
        </p:nvSpPr>
        <p:spPr bwMode="auto">
          <a:xfrm>
            <a:off x="762000" y="2209800"/>
            <a:ext cx="1066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Too little </a:t>
            </a:r>
          </a:p>
          <a:p>
            <a:pPr algn="ctr"/>
            <a:r>
              <a:rPr lang="en-US" sz="1800"/>
              <a:t>trust</a:t>
            </a:r>
          </a:p>
        </p:txBody>
      </p:sp>
      <p:sp>
        <p:nvSpPr>
          <p:cNvPr id="82954" name="Line 15"/>
          <p:cNvSpPr>
            <a:spLocks noChangeShapeType="1"/>
          </p:cNvSpPr>
          <p:nvPr/>
        </p:nvSpPr>
        <p:spPr bwMode="auto">
          <a:xfrm>
            <a:off x="1981200" y="2971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55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mtClean="0"/>
              <a:t>Solution: graphics</a:t>
            </a:r>
          </a:p>
        </p:txBody>
      </p:sp>
      <p:sp>
        <p:nvSpPr>
          <p:cNvPr id="82956" name="Line 22"/>
          <p:cNvSpPr>
            <a:spLocks noChangeShapeType="1"/>
          </p:cNvSpPr>
          <p:nvPr/>
        </p:nvSpPr>
        <p:spPr bwMode="auto">
          <a:xfrm>
            <a:off x="3657600" y="2743200"/>
            <a:ext cx="0" cy="3048000"/>
          </a:xfrm>
          <a:prstGeom prst="line">
            <a:avLst/>
          </a:prstGeom>
          <a:noFill/>
          <a:ln w="9525">
            <a:solidFill>
              <a:srgbClr val="FF66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957" name="Rectangle 23"/>
          <p:cNvSpPr>
            <a:spLocks noChangeArrowheads="1"/>
          </p:cNvSpPr>
          <p:nvPr/>
        </p:nvSpPr>
        <p:spPr bwMode="auto">
          <a:xfrm>
            <a:off x="4038600" y="18288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Correct belief </a:t>
            </a:r>
          </a:p>
        </p:txBody>
      </p:sp>
      <p:sp>
        <p:nvSpPr>
          <p:cNvPr id="82958" name="Line 24"/>
          <p:cNvSpPr>
            <a:spLocks noChangeShapeType="1"/>
          </p:cNvSpPr>
          <p:nvPr/>
        </p:nvSpPr>
        <p:spPr bwMode="auto">
          <a:xfrm flipH="1">
            <a:off x="3733800" y="2362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959" name="Freeform 20"/>
          <p:cNvSpPr>
            <a:spLocks/>
          </p:cNvSpPr>
          <p:nvPr/>
        </p:nvSpPr>
        <p:spPr bwMode="auto">
          <a:xfrm>
            <a:off x="2133600" y="2540000"/>
            <a:ext cx="2679700" cy="1955800"/>
          </a:xfrm>
          <a:custGeom>
            <a:avLst/>
            <a:gdLst>
              <a:gd name="T0" fmla="*/ 0 w 1688"/>
              <a:gd name="T1" fmla="*/ 2147483647 h 1232"/>
              <a:gd name="T2" fmla="*/ 2147483647 w 1688"/>
              <a:gd name="T3" fmla="*/ 2147483647 h 1232"/>
              <a:gd name="T4" fmla="*/ 2147483647 w 1688"/>
              <a:gd name="T5" fmla="*/ 2147483647 h 1232"/>
              <a:gd name="T6" fmla="*/ 2147483647 w 1688"/>
              <a:gd name="T7" fmla="*/ 2147483647 h 1232"/>
              <a:gd name="T8" fmla="*/ 2147483647 w 1688"/>
              <a:gd name="T9" fmla="*/ 2147483647 h 12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8"/>
              <a:gd name="T16" fmla="*/ 0 h 1232"/>
              <a:gd name="T17" fmla="*/ 1688 w 1688"/>
              <a:gd name="T18" fmla="*/ 1232 h 12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8" h="1232">
                <a:moveTo>
                  <a:pt x="0" y="1232"/>
                </a:moveTo>
                <a:cubicBezTo>
                  <a:pt x="348" y="744"/>
                  <a:pt x="696" y="256"/>
                  <a:pt x="960" y="128"/>
                </a:cubicBezTo>
                <a:cubicBezTo>
                  <a:pt x="1224" y="0"/>
                  <a:pt x="1480" y="400"/>
                  <a:pt x="1584" y="464"/>
                </a:cubicBezTo>
                <a:cubicBezTo>
                  <a:pt x="1688" y="528"/>
                  <a:pt x="1584" y="512"/>
                  <a:pt x="1584" y="512"/>
                </a:cubicBezTo>
                <a:cubicBezTo>
                  <a:pt x="1584" y="512"/>
                  <a:pt x="1584" y="488"/>
                  <a:pt x="1584" y="464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82960" name="Freeform 21"/>
          <p:cNvSpPr>
            <a:spLocks/>
          </p:cNvSpPr>
          <p:nvPr/>
        </p:nvSpPr>
        <p:spPr bwMode="auto">
          <a:xfrm>
            <a:off x="2209800" y="2743200"/>
            <a:ext cx="1447800" cy="1752600"/>
          </a:xfrm>
          <a:custGeom>
            <a:avLst/>
            <a:gdLst>
              <a:gd name="T0" fmla="*/ 0 w 912"/>
              <a:gd name="T1" fmla="*/ 2147483647 h 1104"/>
              <a:gd name="T2" fmla="*/ 2147483647 w 912"/>
              <a:gd name="T3" fmla="*/ 0 h 1104"/>
              <a:gd name="T4" fmla="*/ 0 60000 65536"/>
              <a:gd name="T5" fmla="*/ 0 60000 65536"/>
              <a:gd name="T6" fmla="*/ 0 w 912"/>
              <a:gd name="T7" fmla="*/ 0 h 1104"/>
              <a:gd name="T8" fmla="*/ 912 w 912"/>
              <a:gd name="T9" fmla="*/ 1104 h 1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1104">
                <a:moveTo>
                  <a:pt x="0" y="1104"/>
                </a:moveTo>
                <a:cubicBezTo>
                  <a:pt x="332" y="604"/>
                  <a:pt x="664" y="104"/>
                  <a:pt x="912" y="0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82961" name="Freeform 22"/>
          <p:cNvSpPr>
            <a:spLocks/>
          </p:cNvSpPr>
          <p:nvPr/>
        </p:nvSpPr>
        <p:spPr bwMode="auto">
          <a:xfrm>
            <a:off x="2209800" y="2667000"/>
            <a:ext cx="2286000" cy="1752600"/>
          </a:xfrm>
          <a:custGeom>
            <a:avLst/>
            <a:gdLst>
              <a:gd name="T0" fmla="*/ 0 w 1440"/>
              <a:gd name="T1" fmla="*/ 2147483647 h 1104"/>
              <a:gd name="T2" fmla="*/ 2147483647 w 1440"/>
              <a:gd name="T3" fmla="*/ 2147483647 h 1104"/>
              <a:gd name="T4" fmla="*/ 2147483647 w 1440"/>
              <a:gd name="T5" fmla="*/ 2147483647 h 1104"/>
              <a:gd name="T6" fmla="*/ 0 60000 65536"/>
              <a:gd name="T7" fmla="*/ 0 60000 65536"/>
              <a:gd name="T8" fmla="*/ 0 60000 65536"/>
              <a:gd name="T9" fmla="*/ 0 w 1440"/>
              <a:gd name="T10" fmla="*/ 0 h 1104"/>
              <a:gd name="T11" fmla="*/ 1440 w 1440"/>
              <a:gd name="T12" fmla="*/ 1104 h 1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104">
                <a:moveTo>
                  <a:pt x="0" y="1104"/>
                </a:moveTo>
                <a:cubicBezTo>
                  <a:pt x="312" y="648"/>
                  <a:pt x="624" y="192"/>
                  <a:pt x="864" y="96"/>
                </a:cubicBezTo>
                <a:cubicBezTo>
                  <a:pt x="1104" y="0"/>
                  <a:pt x="1344" y="456"/>
                  <a:pt x="1440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82962" name="Text Box 11"/>
          <p:cNvSpPr txBox="1">
            <a:spLocks noChangeArrowheads="1"/>
          </p:cNvSpPr>
          <p:nvPr/>
        </p:nvSpPr>
        <p:spPr bwMode="auto">
          <a:xfrm>
            <a:off x="4419600" y="5867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  <a:endParaRPr lang="el-GR" sz="180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Predictions  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593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Individual performance should </a:t>
            </a:r>
            <a:r>
              <a:rPr lang="en-US" smtClean="0">
                <a:solidFill>
                  <a:srgbClr val="FF3300"/>
                </a:solidFill>
              </a:rPr>
              <a:t>peak at intermediate trust</a:t>
            </a:r>
            <a:r>
              <a:rPr lang="en-US" smtClean="0"/>
              <a:t> and be lower for very low and very high trust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Peak</a:t>
            </a:r>
            <a:r>
              <a:rPr lang="en-US" smtClean="0">
                <a:solidFill>
                  <a:srgbClr val="FF3300"/>
                </a:solidFill>
              </a:rPr>
              <a:t> more to the right in high-trust countries</a:t>
            </a:r>
            <a:r>
              <a:rPr lang="en-US" smtClean="0"/>
              <a:t> 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More trusting people more likely to be cheated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Less trusting people more likely to miss profitable opportunities  </a:t>
            </a:r>
          </a:p>
          <a:p>
            <a:pPr marL="990600" lvl="1" indent="-533400" eaLnBrk="1" hangingPunct="1">
              <a:buFontTx/>
              <a:buAutoNum type="arabicPeriod"/>
            </a:pPr>
            <a:endParaRPr lang="en-US" smtClean="0"/>
          </a:p>
          <a:p>
            <a:pPr marL="990600" lvl="1" indent="-533400" eaLnBrk="1" hangingPunct="1">
              <a:buFontTx/>
              <a:buNone/>
            </a:pPr>
            <a:r>
              <a:rPr lang="en-US" sz="24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Trust, performance and cheating: </a:t>
            </a:r>
            <a:br>
              <a:rPr lang="en-US" sz="3600" smtClean="0"/>
            </a:br>
            <a:r>
              <a:rPr lang="en-US" sz="3600" smtClean="0"/>
              <a:t>empirical evidence    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059363"/>
          </a:xfrm>
        </p:spPr>
        <p:txBody>
          <a:bodyPr/>
          <a:lstStyle/>
          <a:p>
            <a:pPr marL="609600" indent="-609600" eaLnBrk="1" hangingPunct="1"/>
            <a:endParaRPr lang="en-US" smtClean="0"/>
          </a:p>
          <a:p>
            <a:pPr marL="609600" indent="-609600" eaLnBrk="1" hangingPunct="1"/>
            <a:r>
              <a:rPr lang="en-US" smtClean="0"/>
              <a:t>Dataset description</a:t>
            </a:r>
          </a:p>
          <a:p>
            <a:pPr marL="609600" indent="-609600" eaLnBrk="1" hangingPunct="1"/>
            <a:r>
              <a:rPr lang="en-US" smtClean="0"/>
              <a:t>Trust and performance </a:t>
            </a:r>
          </a:p>
          <a:p>
            <a:pPr marL="609600" indent="-609600" eaLnBrk="1" hangingPunct="1"/>
            <a:r>
              <a:rPr lang="en-US" smtClean="0"/>
              <a:t>Trust and cheating</a:t>
            </a:r>
          </a:p>
          <a:p>
            <a:pPr marL="609600" indent="-609600" eaLnBrk="1" hangingPunct="1"/>
            <a:endParaRPr lang="en-US" smtClean="0"/>
          </a:p>
          <a:p>
            <a:pPr marL="1371600" lvl="2" indent="-4572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4000" smtClean="0"/>
              <a:t>Data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059363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European Social Survey (wave 2)</a:t>
            </a:r>
          </a:p>
          <a:p>
            <a:pPr marL="1009650" lvl="1" indent="-609600" eaLnBrk="1" hangingPunct="1">
              <a:defRPr/>
            </a:pPr>
            <a:r>
              <a:rPr lang="en-US" sz="2000" dirty="0" smtClean="0"/>
              <a:t>Covers 26 European countries </a:t>
            </a:r>
          </a:p>
          <a:p>
            <a:pPr marL="1009650" lvl="1" indent="-609600" eaLnBrk="1" hangingPunct="1">
              <a:defRPr/>
            </a:pPr>
            <a:r>
              <a:rPr lang="en-US" sz="2000" dirty="0" smtClean="0"/>
              <a:t>About 2000 randomly sampled individuals for each country</a:t>
            </a:r>
          </a:p>
          <a:p>
            <a:pPr marL="1009650" lvl="1" indent="-609600" eaLnBrk="1" hangingPunct="1">
              <a:defRPr/>
            </a:pPr>
            <a:r>
              <a:rPr lang="en-US" sz="2000" dirty="0" smtClean="0"/>
              <a:t>Standard information on household demographics   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Trust</a:t>
            </a:r>
            <a:r>
              <a:rPr lang="en-US" sz="2000" dirty="0" smtClean="0"/>
              <a:t> “</a:t>
            </a:r>
            <a:r>
              <a:rPr lang="en-US" sz="2000" i="1" dirty="0" smtClean="0"/>
              <a:t>generally speaking, would you say that most people can be trusted, or that you can’t be too careful in dealing with people?</a:t>
            </a:r>
            <a:r>
              <a:rPr lang="en-US" sz="2000" dirty="0" smtClean="0"/>
              <a:t>” </a:t>
            </a:r>
          </a:p>
          <a:p>
            <a:pPr marL="1009650" lvl="1" indent="-609600" eaLnBrk="1" hangingPunct="1">
              <a:lnSpc>
                <a:spcPct val="90000"/>
              </a:lnSpc>
              <a:defRPr/>
            </a:pPr>
            <a:r>
              <a:rPr lang="en-US" sz="1600" dirty="0" smtClean="0"/>
              <a:t>Score of 0 to 10</a:t>
            </a:r>
          </a:p>
          <a:p>
            <a:pPr marL="1009650" lvl="1" indent="-609600" eaLnBrk="1" hangingPunct="1">
              <a:lnSpc>
                <a:spcPct val="90000"/>
              </a:lnSpc>
              <a:buFontTx/>
              <a:buNone/>
              <a:defRPr/>
            </a:pPr>
            <a:endParaRPr lang="en-US" sz="1600" dirty="0" smtClean="0"/>
          </a:p>
          <a:p>
            <a:pPr marL="609600" lvl="1" indent="-6096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000" dirty="0" smtClean="0">
                <a:solidFill>
                  <a:srgbClr val="FF3300"/>
                </a:solidFill>
              </a:rPr>
              <a:t>Performance</a:t>
            </a:r>
            <a:r>
              <a:rPr lang="en-US" sz="2000" dirty="0" smtClean="0"/>
              <a:t> is measured with household total </a:t>
            </a:r>
            <a:r>
              <a:rPr lang="en-US" sz="2000" i="1" dirty="0" smtClean="0"/>
              <a:t>disposable income</a:t>
            </a:r>
            <a:r>
              <a:rPr lang="en-US" sz="2000" dirty="0" smtClean="0"/>
              <a:t> (only measure available) </a:t>
            </a:r>
          </a:p>
          <a:p>
            <a:pPr marL="1009650" lvl="1" indent="-609600" eaLnBrk="1" hangingPunct="1">
              <a:defRPr/>
            </a:pPr>
            <a:r>
              <a:rPr lang="en-US" sz="1600" dirty="0" smtClean="0"/>
              <a:t>12 categories are available ranging from less than 1800 </a:t>
            </a:r>
            <a:r>
              <a:rPr lang="en-US" sz="1600" dirty="0" err="1" smtClean="0"/>
              <a:t>euros</a:t>
            </a:r>
            <a:r>
              <a:rPr lang="en-US" sz="1600" dirty="0" smtClean="0"/>
              <a:t> per year to more than 120,000 </a:t>
            </a:r>
            <a:r>
              <a:rPr lang="en-US" sz="1600" dirty="0" err="1" smtClean="0"/>
              <a:t>euros</a:t>
            </a:r>
            <a:r>
              <a:rPr lang="en-US" sz="1600" dirty="0" smtClean="0"/>
              <a:t> per year </a:t>
            </a:r>
          </a:p>
          <a:p>
            <a:pPr marL="1009650" lvl="1" indent="-609600" eaLnBrk="1" hangingPunct="1">
              <a:defRPr/>
            </a:pPr>
            <a:r>
              <a:rPr lang="en-US" sz="1600" dirty="0" smtClean="0"/>
              <a:t>Assign midpoint of range and take logs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Trust and performance: evidence</a:t>
            </a:r>
          </a:p>
        </p:txBody>
      </p:sp>
      <p:sp>
        <p:nvSpPr>
          <p:cNvPr id="307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03438"/>
            <a:ext cx="8991600" cy="4602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Regress log income (</a:t>
            </a:r>
            <a:r>
              <a:rPr lang="en-US" sz="2600" i="1" smtClean="0"/>
              <a:t>Y</a:t>
            </a:r>
            <a:r>
              <a:rPr lang="en-US" sz="2600" smtClean="0"/>
              <a:t>) on 10 trust-level dummies: excluded group lowest trust level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>
                <a:solidFill>
                  <a:srgbClr val="FF3300"/>
                </a:solidFill>
              </a:rPr>
              <a:t>Controls (</a:t>
            </a:r>
            <a:r>
              <a:rPr lang="en-US" sz="2600" i="1" smtClean="0">
                <a:solidFill>
                  <a:srgbClr val="FF3300"/>
                </a:solidFill>
              </a:rPr>
              <a:t>X</a:t>
            </a:r>
            <a:r>
              <a:rPr lang="en-US" sz="2600" smtClean="0">
                <a:solidFill>
                  <a:srgbClr val="FF3300"/>
                </a:solidFill>
              </a:rPr>
              <a:t>)</a:t>
            </a:r>
            <a:r>
              <a:rPr lang="en-US" sz="2600" smtClean="0"/>
              <a:t>: age, education, gender, marital status, parents education, immigrant, employment status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>
                <a:solidFill>
                  <a:srgbClr val="FF3300"/>
                </a:solidFill>
              </a:rPr>
              <a:t>Control</a:t>
            </a:r>
            <a:r>
              <a:rPr lang="en-US" sz="2600" smtClean="0"/>
              <a:t> for risk tolerance and altruism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Full set of </a:t>
            </a:r>
            <a:r>
              <a:rPr lang="en-US" sz="2600" smtClean="0">
                <a:solidFill>
                  <a:srgbClr val="FF3300"/>
                </a:solidFill>
              </a:rPr>
              <a:t>country effects</a:t>
            </a:r>
            <a:r>
              <a:rPr lang="en-US" sz="2600" smtClean="0">
                <a:sym typeface="Wingdings" pitchFamily="2" charset="2"/>
              </a:rPr>
              <a:t></a:t>
            </a:r>
            <a:r>
              <a:rPr lang="en-US" sz="26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/>
              <a:t>absorb systematic differences in average actual trustworthiness and any other relevant country-level effect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Full set of </a:t>
            </a:r>
            <a:r>
              <a:rPr lang="en-US" sz="2600" smtClean="0">
                <a:solidFill>
                  <a:srgbClr val="FF3300"/>
                </a:solidFill>
              </a:rPr>
              <a:t>regional effects</a:t>
            </a:r>
            <a:r>
              <a:rPr lang="en-US" sz="2600" smtClean="0">
                <a:sym typeface="Wingdings" pitchFamily="2" charset="2"/>
              </a:rPr>
              <a:t>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smtClean="0">
                <a:sym typeface="Wingdings" pitchFamily="2" charset="2"/>
              </a:rPr>
              <a:t>absorb systematic within country differences in trustworthiness</a:t>
            </a:r>
            <a:endParaRPr lang="en-US" sz="2100" smtClean="0"/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0" y="32877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1143000" y="1066800"/>
          <a:ext cx="6629400" cy="914400"/>
        </p:xfrm>
        <a:graphic>
          <a:graphicData uri="http://schemas.openxmlformats.org/presentationml/2006/ole">
            <p:oleObj spid="_x0000_s30727" name="Equation" r:id="rId4" imgW="2527300" imgH="279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53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08038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The trust-performance relation </a:t>
            </a:r>
          </a:p>
        </p:txBody>
      </p:sp>
      <p:graphicFrame>
        <p:nvGraphicFramePr>
          <p:cNvPr id="156231" name="Group 583"/>
          <p:cNvGraphicFramePr>
            <a:graphicFrameLocks noGrp="1"/>
          </p:cNvGraphicFramePr>
          <p:nvPr/>
        </p:nvGraphicFramePr>
        <p:xfrm>
          <a:off x="228600" y="914400"/>
          <a:ext cx="8610600" cy="5761038"/>
        </p:xfrm>
        <a:graphic>
          <a:graphicData uri="http://schemas.openxmlformats.org/drawingml/2006/table">
            <a:tbl>
              <a:tblPr/>
              <a:tblGrid>
                <a:gridCol w="2286000"/>
                <a:gridCol w="1828800"/>
                <a:gridCol w="1497013"/>
                <a:gridCol w="1703387"/>
                <a:gridCol w="1295400"/>
              </a:tblGrid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Demographics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+ risk tolerance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+ altruism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Quadratic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0.003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0.004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0.006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0.031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0.039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0.035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0.071***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0.081***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0.086***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0.082***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0.083***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0.081***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0.081***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0.083***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0.085***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0.119***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0.126***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0.124***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0.134***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0.142***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0.142***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0.138***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0.145***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0.145***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0.133***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0.138***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0.141***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10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0.071*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0.079*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0.091**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Risk tolerance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0.015***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0.014**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0.015***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0.030***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Trust squared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-0.002**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Altruism 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Garamond" pitchFamily="18" charset="0"/>
                        </a:rPr>
                        <a:t>-0.019**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308" name="Rectangle 567"/>
          <p:cNvSpPr>
            <a:spLocks noChangeArrowheads="1"/>
          </p:cNvSpPr>
          <p:nvPr/>
        </p:nvSpPr>
        <p:spPr bwMode="auto">
          <a:xfrm>
            <a:off x="0" y="75104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53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The Trust-Income relation  </a:t>
            </a:r>
            <a:r>
              <a:rPr lang="en-US" sz="1400" smtClean="0"/>
              <a:t/>
            </a:r>
            <a:br>
              <a:rPr lang="en-US" sz="1400" smtClean="0"/>
            </a:br>
            <a:endParaRPr lang="en-US" sz="1400" smtClean="0"/>
          </a:p>
        </p:txBody>
      </p:sp>
      <p:pic>
        <p:nvPicPr>
          <p:cNvPr id="96258" name="Chart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990600"/>
            <a:ext cx="8229600" cy="533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59" name="Freeform 6"/>
          <p:cNvSpPr>
            <a:spLocks/>
          </p:cNvSpPr>
          <p:nvPr/>
        </p:nvSpPr>
        <p:spPr bwMode="auto">
          <a:xfrm>
            <a:off x="1828800" y="2286000"/>
            <a:ext cx="4038600" cy="3124200"/>
          </a:xfrm>
          <a:custGeom>
            <a:avLst/>
            <a:gdLst>
              <a:gd name="T0" fmla="*/ 0 w 2544"/>
              <a:gd name="T1" fmla="*/ 2147483647 h 1968"/>
              <a:gd name="T2" fmla="*/ 2147483647 w 2544"/>
              <a:gd name="T3" fmla="*/ 0 h 1968"/>
              <a:gd name="T4" fmla="*/ 0 60000 65536"/>
              <a:gd name="T5" fmla="*/ 0 60000 65536"/>
              <a:gd name="T6" fmla="*/ 0 w 2544"/>
              <a:gd name="T7" fmla="*/ 0 h 1968"/>
              <a:gd name="T8" fmla="*/ 2544 w 2544"/>
              <a:gd name="T9" fmla="*/ 1968 h 19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44" h="1968">
                <a:moveTo>
                  <a:pt x="0" y="1968"/>
                </a:moveTo>
                <a:cubicBezTo>
                  <a:pt x="940" y="1072"/>
                  <a:pt x="1880" y="176"/>
                  <a:pt x="2544" y="0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/>
            <a:r>
              <a:rPr lang="en-US" sz="3600" smtClean="0"/>
              <a:t>It peaks earlier in low trust countries </a:t>
            </a:r>
          </a:p>
        </p:txBody>
      </p:sp>
      <p:pic>
        <p:nvPicPr>
          <p:cNvPr id="98306" name="Chart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-2879" t="-3581" r="-6230" b="-5270"/>
          <a:stretch>
            <a:fillRect/>
          </a:stretch>
        </p:blipFill>
        <p:spPr>
          <a:xfrm>
            <a:off x="1295400" y="1447800"/>
            <a:ext cx="5370513" cy="4191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Does not vanish with experience</a:t>
            </a:r>
          </a:p>
        </p:txBody>
      </p:sp>
      <p:pic>
        <p:nvPicPr>
          <p:cNvPr id="100354" name="Chart 5"/>
          <p:cNvPicPr>
            <a:picLocks noChangeAspect="1" noChangeArrowheads="1"/>
          </p:cNvPicPr>
          <p:nvPr/>
        </p:nvPicPr>
        <p:blipFill>
          <a:blip r:embed="rId3"/>
          <a:srcRect l="-3032" t="-3581" r="-6079" b="-5270"/>
          <a:stretch>
            <a:fillRect/>
          </a:stretch>
        </p:blipFill>
        <p:spPr bwMode="auto">
          <a:xfrm>
            <a:off x="838200" y="1752600"/>
            <a:ext cx="7086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5" name="Rectangle 5"/>
          <p:cNvSpPr>
            <a:spLocks noChangeArrowheads="1"/>
          </p:cNvSpPr>
          <p:nvPr/>
        </p:nvSpPr>
        <p:spPr bwMode="auto">
          <a:xfrm>
            <a:off x="1752600" y="1295400"/>
            <a:ext cx="4953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ctr">
              <a:spcBef>
                <a:spcPct val="20000"/>
              </a:spcBef>
            </a:pPr>
            <a:r>
              <a:rPr lang="it-IT"/>
              <a:t>Trust and income by 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685800"/>
          </a:xfrm>
          <a:solidFill>
            <a:schemeClr val="accent1"/>
          </a:solidFill>
          <a:ln>
            <a:solidFill>
              <a:srgbClr val="FFFF99"/>
            </a:solidFill>
          </a:ln>
        </p:spPr>
        <p:txBody>
          <a:bodyPr/>
          <a:lstStyle/>
          <a:p>
            <a:pPr algn="l" eaLnBrk="1" hangingPunct="1"/>
            <a:r>
              <a:rPr lang="en-US" sz="3200" smtClean="0"/>
              <a:t>The rise of trust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Big and pervasive effects of trust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Strongly correlates with GDP per capita and growth (Knack and Keefer; Algan and Cahuc)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Allows firms to grow larger (Shleifer et al.) and institutions to improve their quality (Tabellini)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Raises access to financial markets, increases investment in stocks (Guiso, Sapienza and Zingales; Cole et. al.)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Affects economic and financial transactions across countries (Guiso, Sapienza and Zingales), venture capital investments (Bottazzi and Darin)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Improves managerial practices and firm organization (Bloom et al)</a:t>
            </a:r>
          </a:p>
          <a:p>
            <a:pPr eaLnBrk="1" hangingPunct="1"/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…nor with education</a:t>
            </a:r>
          </a:p>
        </p:txBody>
      </p:sp>
      <p:pic>
        <p:nvPicPr>
          <p:cNvPr id="102402" name="Chart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0668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Trust and performance: comments 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Unlikely to be driven by reverse causality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If more income generates more trust, can explain rising portion but not falling one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If it implies less trust, can explain falling portion not rising one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Effects economically important:  Compared to the pick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 trust of 2 =&gt; an income 11 percentage points lower than peak income   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 trust of 10=&gt; an income 7 percentage points lower than peak income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Effects of same order of magnitude as  returns to high education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3300"/>
                </a:solidFill>
              </a:rPr>
              <a:t>Objection 1</a:t>
            </a:r>
            <a:r>
              <a:rPr lang="en-US" sz="3600" smtClean="0"/>
              <a:t>: In medio stat virtus </a:t>
            </a:r>
          </a:p>
        </p:txBody>
      </p:sp>
      <p:sp>
        <p:nvSpPr>
          <p:cNvPr id="1064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990600"/>
            <a:ext cx="8839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trust may be picking up unobserved heterogeneity =&gt; economic success determined by “moderate attitudes” which happen to be correlated with moderate trust 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Allow for non-monotonic effects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Risk tolerance (5 categories)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Generosity and loyalty (11 categories)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Political preferences (left- right, 11 categories)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Religious beliefs (0 to 10) 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Hump-shaped effect of trust unchanged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Only trust and political preferences have a hump shaped relation, but trust robust to political preferences=&gt; does not reflect moderation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200" smtClean="0">
                <a:solidFill>
                  <a:srgbClr val="FF3300"/>
                </a:solidFill>
              </a:rPr>
              <a:t>Objection 2</a:t>
            </a:r>
            <a:r>
              <a:rPr lang="en-US" sz="3200" smtClean="0"/>
              <a:t>: Wealthier people more precise info about others’ trustworthiness 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914400"/>
            <a:ext cx="8839200" cy="144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smtClean="0"/>
              <a:t>This implies beliefs are more spread out at low income and less at high income levels generating a hump even when no systematic relation. If so standard deviation of trust negatively correlated with income.</a:t>
            </a:r>
          </a:p>
        </p:txBody>
      </p:sp>
      <p:pic>
        <p:nvPicPr>
          <p:cNvPr id="18739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132013"/>
            <a:ext cx="7015163" cy="472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480" name="Rectangle 88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187483" name="Rectangle 91"/>
          <p:cNvSpPr>
            <a:spLocks noChangeArrowheads="1"/>
          </p:cNvSpPr>
          <p:nvPr/>
        </p:nvSpPr>
        <p:spPr bwMode="auto">
          <a:xfrm>
            <a:off x="1905000" y="1752600"/>
            <a:ext cx="4856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371600" indent="-457200">
              <a:spcBef>
                <a:spcPct val="20000"/>
              </a:spcBef>
            </a:pPr>
            <a:r>
              <a:rPr lang="en-US"/>
              <a:t> But this is not in the data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7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7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80" grpId="0" animBg="1"/>
      <p:bldP spid="18748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Digging deeper into mechanism  </a:t>
            </a:r>
          </a:p>
        </p:txBody>
      </p:sp>
      <p:sp>
        <p:nvSpPr>
          <p:cNvPr id="1105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Too much trust hampers performance because exposes one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Larger losses if cheated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Higher chances of being cheated (GSZ)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Too much mistrust hampers performance because causes individuals to miss profit opportunities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We have info on whether and how often individual is cheated, not on missed opportunities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Test whether chances of being cheated increase with trust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Data on cheating experience  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915400" cy="5287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/>
              <a:t>“How often, if ever, have each of these things happened to you in the last five years?”</a:t>
            </a:r>
          </a:p>
          <a:p>
            <a:pPr marL="990600" lvl="1" indent="-533400" eaLnBrk="1" hangingPunct="1">
              <a:buFontTx/>
              <a:buAutoNum type="alphaUcPeriod"/>
            </a:pPr>
            <a:r>
              <a:rPr lang="en-US" sz="2400" smtClean="0"/>
              <a:t>“A </a:t>
            </a:r>
            <a:r>
              <a:rPr lang="en-US" sz="2400" smtClean="0">
                <a:solidFill>
                  <a:srgbClr val="FF3300"/>
                </a:solidFill>
              </a:rPr>
              <a:t>bank or insurance company </a:t>
            </a:r>
            <a:r>
              <a:rPr lang="en-US" sz="2400" smtClean="0"/>
              <a:t>failed to offer you the best deal you were entitled to” </a:t>
            </a:r>
          </a:p>
          <a:p>
            <a:pPr marL="990600" lvl="1" indent="-533400" eaLnBrk="1" hangingPunct="1">
              <a:buFontTx/>
              <a:buAutoNum type="alphaUcPeriod"/>
            </a:pPr>
            <a:r>
              <a:rPr lang="en-US" sz="2400" smtClean="0"/>
              <a:t>“A </a:t>
            </a:r>
            <a:r>
              <a:rPr lang="en-US" sz="2400" smtClean="0">
                <a:solidFill>
                  <a:srgbClr val="FF3300"/>
                </a:solidFill>
              </a:rPr>
              <a:t>plumber, builder, car mechanic</a:t>
            </a:r>
            <a:r>
              <a:rPr lang="en-US" sz="2400" smtClean="0"/>
              <a:t> or other </a:t>
            </a:r>
            <a:r>
              <a:rPr lang="en-US" sz="2400" smtClean="0">
                <a:solidFill>
                  <a:srgbClr val="FF3300"/>
                </a:solidFill>
              </a:rPr>
              <a:t>repair</a:t>
            </a:r>
            <a:r>
              <a:rPr lang="en-US" sz="2400" smtClean="0"/>
              <a:t> person overcharged you or did unnecessary work”</a:t>
            </a:r>
          </a:p>
          <a:p>
            <a:pPr marL="990600" lvl="1" indent="-533400" eaLnBrk="1" hangingPunct="1">
              <a:buFontTx/>
              <a:buAutoNum type="alphaUcPeriod"/>
            </a:pPr>
            <a:r>
              <a:rPr lang="en-US" sz="2400" smtClean="0"/>
              <a:t>“You were sold </a:t>
            </a:r>
            <a:r>
              <a:rPr lang="en-US" sz="2400" smtClean="0">
                <a:solidFill>
                  <a:srgbClr val="FF3300"/>
                </a:solidFill>
              </a:rPr>
              <a:t>food</a:t>
            </a:r>
            <a:r>
              <a:rPr lang="en-US" sz="2400" smtClean="0"/>
              <a:t> that was packed to conceal the worse bits ”</a:t>
            </a:r>
          </a:p>
          <a:p>
            <a:pPr marL="990600" lvl="1" indent="-533400" eaLnBrk="1" hangingPunct="1">
              <a:buFontTx/>
              <a:buAutoNum type="alphaUcPeriod"/>
            </a:pPr>
            <a:r>
              <a:rPr lang="en-US" sz="2400" smtClean="0"/>
              <a:t>“You were sold something </a:t>
            </a:r>
            <a:r>
              <a:rPr lang="en-US" sz="2400" smtClean="0">
                <a:solidFill>
                  <a:srgbClr val="FF3300"/>
                </a:solidFill>
              </a:rPr>
              <a:t>second-hand</a:t>
            </a:r>
            <a:r>
              <a:rPr lang="en-US" sz="2400" smtClean="0"/>
              <a:t> that quickly proved to be faulty” </a:t>
            </a:r>
          </a:p>
          <a:p>
            <a:pPr marL="1371600" lvl="2" indent="-457200" eaLnBrk="1" hangingPunct="1">
              <a:buFontTx/>
              <a:buNone/>
            </a:pPr>
            <a:r>
              <a:rPr lang="en-US" sz="2000" smtClean="0"/>
              <a:t> 1   Never;  2   Once; 3   Twice; 4   3 or 4 times; 5   5 times or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Cheating distributions  </a:t>
            </a:r>
          </a:p>
        </p:txBody>
      </p:sp>
      <p:pic>
        <p:nvPicPr>
          <p:cNvPr id="11469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04900"/>
            <a:ext cx="39243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209675"/>
            <a:ext cx="40386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8100" y="3886200"/>
            <a:ext cx="39243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5325" y="3838575"/>
            <a:ext cx="41814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94" name="Rectangle 10"/>
          <p:cNvSpPr>
            <a:spLocks noChangeArrowheads="1"/>
          </p:cNvSpPr>
          <p:nvPr/>
        </p:nvSpPr>
        <p:spPr bwMode="auto">
          <a:xfrm>
            <a:off x="1524000" y="1295400"/>
            <a:ext cx="2362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r">
              <a:spcBef>
                <a:spcPct val="20000"/>
              </a:spcBef>
            </a:pPr>
            <a:r>
              <a:rPr lang="en-US"/>
              <a:t>Bank/insurance</a:t>
            </a:r>
          </a:p>
        </p:txBody>
      </p:sp>
      <p:sp>
        <p:nvSpPr>
          <p:cNvPr id="114695" name="Rectangle 11"/>
          <p:cNvSpPr>
            <a:spLocks noChangeArrowheads="1"/>
          </p:cNvSpPr>
          <p:nvPr/>
        </p:nvSpPr>
        <p:spPr bwMode="auto">
          <a:xfrm>
            <a:off x="5943600" y="1447800"/>
            <a:ext cx="2362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r">
              <a:spcBef>
                <a:spcPct val="20000"/>
              </a:spcBef>
            </a:pPr>
            <a:r>
              <a:rPr lang="en-US"/>
              <a:t>Second hand</a:t>
            </a:r>
          </a:p>
        </p:txBody>
      </p:sp>
      <p:sp>
        <p:nvSpPr>
          <p:cNvPr id="114696" name="Rectangle 12"/>
          <p:cNvSpPr>
            <a:spLocks noChangeArrowheads="1"/>
          </p:cNvSpPr>
          <p:nvPr/>
        </p:nvSpPr>
        <p:spPr bwMode="auto">
          <a:xfrm>
            <a:off x="1905000" y="4267200"/>
            <a:ext cx="1219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r">
              <a:spcBef>
                <a:spcPct val="20000"/>
              </a:spcBef>
            </a:pPr>
            <a:r>
              <a:rPr lang="en-US"/>
              <a:t>Food</a:t>
            </a:r>
          </a:p>
        </p:txBody>
      </p:sp>
      <p:sp>
        <p:nvSpPr>
          <p:cNvPr id="114697" name="Rectangle 13"/>
          <p:cNvSpPr>
            <a:spLocks noChangeArrowheads="1"/>
          </p:cNvSpPr>
          <p:nvPr/>
        </p:nvSpPr>
        <p:spPr bwMode="auto">
          <a:xfrm>
            <a:off x="6248400" y="4114800"/>
            <a:ext cx="2362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r">
              <a:spcBef>
                <a:spcPct val="20000"/>
              </a:spcBef>
            </a:pPr>
            <a:r>
              <a:rPr lang="en-US"/>
              <a:t>Plumber, mechanic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Trust and cheating: problem </a:t>
            </a:r>
          </a:p>
        </p:txBody>
      </p:sp>
      <p:sp>
        <p:nvSpPr>
          <p:cNvPr id="1167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Problem when testing effect of trust on chances of being cheated: people learn and if cheated revise prior downwards</a:t>
            </a:r>
          </a:p>
          <a:p>
            <a:pPr marL="990600" lvl="1" indent="-533400"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en-US" sz="2000" smtClean="0"/>
              <a:t>Learning biases towards finding a negative relation</a:t>
            </a:r>
          </a:p>
          <a:p>
            <a:pPr marL="609600" indent="-609600"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en-US" sz="2400" smtClean="0"/>
              <a:t>Account for this with IV.  Rely on false consensus and obtain proxies for own trustworthiness: </a:t>
            </a:r>
          </a:p>
          <a:p>
            <a:pPr marL="990600" lvl="1" indent="-533400"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en-US" sz="2000" smtClean="0">
                <a:solidFill>
                  <a:srgbClr val="FF3300"/>
                </a:solidFill>
              </a:rPr>
              <a:t>Amount of delegation that is granted by his\her boss at work</a:t>
            </a:r>
          </a:p>
          <a:p>
            <a:pPr lvl="2"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en-US" sz="1800" smtClean="0"/>
              <a:t> a) freedom to organize daily work; b) power to influence decisions about activities of the organization; c) freedom to choose pace of their work</a:t>
            </a:r>
            <a:r>
              <a:rPr lang="en-US" sz="1800" smtClean="0">
                <a:solidFill>
                  <a:srgbClr val="FF3300"/>
                </a:solidFill>
              </a:rPr>
              <a:t>  </a:t>
            </a:r>
            <a:r>
              <a:rPr lang="en-US" sz="1800" smtClean="0"/>
              <a:t> </a:t>
            </a:r>
          </a:p>
          <a:p>
            <a:pPr marL="990600" lvl="1" indent="-533400"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en-US" sz="2000" smtClean="0">
                <a:solidFill>
                  <a:srgbClr val="FF3300"/>
                </a:solidFill>
              </a:rPr>
              <a:t>Construct a single index of trustworthiness taking the mean of the delegation on the there domains</a:t>
            </a:r>
            <a:endParaRPr lang="en-US" sz="2000" smtClean="0"/>
          </a:p>
          <a:p>
            <a:pPr marL="609600" indent="-609600"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en-US" sz="2400" smtClean="0"/>
              <a:t>Under FC: higher trustworthiness =&gt; higher trust</a:t>
            </a:r>
          </a:p>
          <a:p>
            <a:pPr marL="609600" indent="-609600"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en-US" sz="2400" smtClean="0"/>
              <a:t>Being cheated is private information and thus unobserved by one’s boss =&gt; delegation orthogonal to error      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Cheating: model   </a:t>
            </a:r>
          </a:p>
        </p:txBody>
      </p:sp>
      <p:sp>
        <p:nvSpPr>
          <p:cNvPr id="358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915400" cy="5287963"/>
          </a:xfrm>
        </p:spPr>
        <p:txBody>
          <a:bodyPr/>
          <a:lstStyle/>
          <a:p>
            <a:pPr marL="609600" indent="-609600" eaLnBrk="1" hangingPunct="1"/>
            <a:endParaRPr lang="en-US" smtClean="0"/>
          </a:p>
          <a:p>
            <a:pPr marL="609600" indent="-609600" eaLnBrk="1" hangingPunct="1"/>
            <a:r>
              <a:rPr lang="en-US" smtClean="0"/>
              <a:t>Measurement issues:</a:t>
            </a:r>
          </a:p>
          <a:p>
            <a:pPr marL="990600" lvl="1" indent="-533400" eaLnBrk="1" hangingPunct="1"/>
            <a:r>
              <a:rPr lang="en-US" smtClean="0"/>
              <a:t>Those mistrusting more likely to report because more alerted and more likely to detect cheating =&gt; bias towards finding a negative correlation:  IV also accounts for this unobserved heterogeneity</a:t>
            </a:r>
          </a:p>
          <a:p>
            <a:pPr marL="990600" lvl="1" indent="-533400" eaLnBrk="1" hangingPunct="1"/>
            <a:r>
              <a:rPr lang="en-US" smtClean="0"/>
              <a:t>What is cheating may vary across subjects/cultures=&gt; country and regions FE can take care of this    </a:t>
            </a:r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1295400" y="914400"/>
          <a:ext cx="6400800" cy="790575"/>
        </p:xfrm>
        <a:graphic>
          <a:graphicData uri="http://schemas.openxmlformats.org/presentationml/2006/ole">
            <p:oleObj spid="_x0000_s35847" name="Equation" r:id="rId4" imgW="2171520" imgH="241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82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Trust and cheating: first stage </a:t>
            </a:r>
          </a:p>
        </p:txBody>
      </p:sp>
      <p:sp>
        <p:nvSpPr>
          <p:cNvPr id="120834" name="Rectangle 5"/>
          <p:cNvSpPr>
            <a:spLocks noChangeArrowheads="1"/>
          </p:cNvSpPr>
          <p:nvPr/>
        </p:nvSpPr>
        <p:spPr bwMode="auto">
          <a:xfrm>
            <a:off x="0" y="51752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120835" name="Rectangle 6"/>
          <p:cNvSpPr>
            <a:spLocks noChangeArrowheads="1"/>
          </p:cNvSpPr>
          <p:nvPr/>
        </p:nvSpPr>
        <p:spPr bwMode="auto">
          <a:xfrm>
            <a:off x="0" y="52514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120836" name="Rectangle 58"/>
          <p:cNvSpPr>
            <a:spLocks noChangeArrowheads="1"/>
          </p:cNvSpPr>
          <p:nvPr/>
        </p:nvSpPr>
        <p:spPr bwMode="auto">
          <a:xfrm>
            <a:off x="0" y="5383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graphicFrame>
        <p:nvGraphicFramePr>
          <p:cNvPr id="185624" name="Group 280"/>
          <p:cNvGraphicFramePr>
            <a:graphicFrameLocks noGrp="1"/>
          </p:cNvGraphicFramePr>
          <p:nvPr/>
        </p:nvGraphicFramePr>
        <p:xfrm>
          <a:off x="0" y="1427163"/>
          <a:ext cx="9067800" cy="3382962"/>
        </p:xfrm>
        <a:graphic>
          <a:graphicData uri="http://schemas.openxmlformats.org/drawingml/2006/table">
            <a:tbl>
              <a:tblPr/>
              <a:tblGrid>
                <a:gridCol w="2133600"/>
                <a:gridCol w="1524000"/>
                <a:gridCol w="1371600"/>
                <a:gridCol w="1219200"/>
                <a:gridCol w="1447800"/>
                <a:gridCol w="1371600"/>
              </a:tblGrid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Bank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Insurance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Second hand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things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Food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Plumber, 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builder, 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</a:rPr>
                        <a:t>mechanic,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</a:rPr>
                        <a:t>repairer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Times being cheated (sum)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Trustworthiness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(Delegation index )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.0084***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.0078***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.0082***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.0087***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.0089***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(.0020)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(.0019)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(.0019)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(.0019)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(.0021)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Observations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21163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22663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23062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22463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19774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R-squared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0.23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0.23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0.23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0.23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0881" name="Rectangle 254"/>
          <p:cNvSpPr>
            <a:spLocks noChangeArrowheads="1"/>
          </p:cNvSpPr>
          <p:nvPr/>
        </p:nvSpPr>
        <p:spPr bwMode="auto">
          <a:xfrm>
            <a:off x="0" y="51308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685800"/>
          </a:xfrm>
          <a:solidFill>
            <a:schemeClr val="accent1"/>
          </a:solidFill>
          <a:ln>
            <a:solidFill>
              <a:srgbClr val="FFFF99"/>
            </a:solidFill>
          </a:ln>
        </p:spPr>
        <p:txBody>
          <a:bodyPr/>
          <a:lstStyle/>
          <a:p>
            <a:pPr algn="l" eaLnBrk="1" hangingPunct="1"/>
            <a:r>
              <a:rPr lang="en-US" sz="3200" smtClean="0"/>
              <a:t>Trust and economic performance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this literature trust is always good</a:t>
            </a:r>
            <a:r>
              <a:rPr lang="en-US" sz="2800" smtClean="0">
                <a:sym typeface="Wingdings" pitchFamily="2" charset="2"/>
              </a:rPr>
              <a:t> the more the better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Economic performance increases monotonically with trust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Idea (Arrow): trust is a key ingredient in virtually all transactions</a:t>
            </a:r>
            <a:r>
              <a:rPr lang="en-US" sz="2800" smtClean="0">
                <a:sym typeface="Wingdings" pitchFamily="2" charset="2"/>
              </a:rPr>
              <a:t> more exchange more creation of surplus</a:t>
            </a:r>
            <a:endParaRPr lang="en-US" sz="2800" smtClean="0"/>
          </a:p>
          <a:p>
            <a:pPr eaLnBrk="1" hangingPunct="1"/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Trust and cheating: IV estimates  </a:t>
            </a:r>
          </a:p>
        </p:txBody>
      </p:sp>
      <p:sp>
        <p:nvSpPr>
          <p:cNvPr id="122882" name="Rectangle 1161"/>
          <p:cNvSpPr>
            <a:spLocks noChangeArrowheads="1"/>
          </p:cNvSpPr>
          <p:nvPr/>
        </p:nvSpPr>
        <p:spPr bwMode="auto">
          <a:xfrm>
            <a:off x="0" y="56578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 sz="1800"/>
          </a:p>
        </p:txBody>
      </p:sp>
      <p:sp>
        <p:nvSpPr>
          <p:cNvPr id="122883" name="Rectangle 6"/>
          <p:cNvSpPr>
            <a:spLocks noChangeArrowheads="1"/>
          </p:cNvSpPr>
          <p:nvPr/>
        </p:nvSpPr>
        <p:spPr bwMode="auto">
          <a:xfrm>
            <a:off x="0" y="66182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122884" name="Rectangle 7"/>
          <p:cNvSpPr>
            <a:spLocks noChangeArrowheads="1"/>
          </p:cNvSpPr>
          <p:nvPr/>
        </p:nvSpPr>
        <p:spPr bwMode="auto">
          <a:xfrm>
            <a:off x="0" y="55832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122885" name="Rectangle 8"/>
          <p:cNvSpPr>
            <a:spLocks noChangeArrowheads="1"/>
          </p:cNvSpPr>
          <p:nvPr/>
        </p:nvSpPr>
        <p:spPr bwMode="auto">
          <a:xfrm>
            <a:off x="0" y="87471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graphicFrame>
        <p:nvGraphicFramePr>
          <p:cNvPr id="184022" name="Group 726"/>
          <p:cNvGraphicFramePr>
            <a:graphicFrameLocks noGrp="1"/>
          </p:cNvGraphicFramePr>
          <p:nvPr/>
        </p:nvGraphicFramePr>
        <p:xfrm>
          <a:off x="76200" y="990600"/>
          <a:ext cx="8991600" cy="5143500"/>
        </p:xfrm>
        <a:graphic>
          <a:graphicData uri="http://schemas.openxmlformats.org/drawingml/2006/table">
            <a:tbl>
              <a:tblPr/>
              <a:tblGrid>
                <a:gridCol w="1905000"/>
                <a:gridCol w="1447800"/>
                <a:gridCol w="1371600"/>
                <a:gridCol w="1447800"/>
                <a:gridCol w="1411288"/>
                <a:gridCol w="1408112"/>
              </a:tblGrid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Bank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insurance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Second hand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things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Food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Plumber, 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builder, 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</a:rPr>
                        <a:t>mechanic,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</a:rPr>
                        <a:t>repairer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Times being cheated (sum)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Trust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0.817***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0.234**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0.599***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0.534***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2.271***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Age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0.010*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-0.008***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0.013***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0.008*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0.016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Age squared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-0.000***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-0.000***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-0.000***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Male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0.099***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0.088***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-0.173***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0.112***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0.128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Immigrant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0.009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0.043*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0.033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0.046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Married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-0.160***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-0.059**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-0.108**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-0.174***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-0.538***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Single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-0.279***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-0.047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-0.235***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-0.254***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-0.795***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Primary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0.214**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0.103**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0.114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0.117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0.662**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Secondary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0.202**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0.099***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0.090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0.090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0.573**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Risk tolerance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0.006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-0.031**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-0.001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-0.043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Log income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-0.049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-0.036**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-0.030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-0.017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-0.133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Big city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0.095**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0.195***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0.113***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0.481***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Small city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0.123***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0.058***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0.166***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0.114***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0.489***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Observations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21163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22633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23062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22463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Garamond" pitchFamily="18" charset="0"/>
                        </a:rPr>
                        <a:t>19774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00" name="Rectangle 712"/>
          <p:cNvSpPr>
            <a:spLocks noChangeArrowheads="1"/>
          </p:cNvSpPr>
          <p:nvPr/>
        </p:nvSpPr>
        <p:spPr bwMode="auto">
          <a:xfrm>
            <a:off x="0" y="76422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Trust &amp; cheating: effects  </a:t>
            </a:r>
          </a:p>
        </p:txBody>
      </p:sp>
      <p:sp>
        <p:nvSpPr>
          <p:cNvPr id="1249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5344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A one SD increase in trust:</a:t>
            </a:r>
          </a:p>
          <a:p>
            <a:pPr eaLnBrk="1" hangingPunct="1">
              <a:buFontTx/>
              <a:buChar char="-"/>
            </a:pPr>
            <a:r>
              <a:rPr lang="en-US" smtClean="0"/>
              <a:t>Raises the N. of times one is cheated by a </a:t>
            </a:r>
            <a:r>
              <a:rPr lang="en-US" u="sng" smtClean="0"/>
              <a:t>plumber</a:t>
            </a:r>
            <a:r>
              <a:rPr lang="en-US" smtClean="0"/>
              <a:t> by </a:t>
            </a:r>
            <a:r>
              <a:rPr lang="en-US" smtClean="0">
                <a:solidFill>
                  <a:srgbClr val="FF3300"/>
                </a:solidFill>
              </a:rPr>
              <a:t>1.7</a:t>
            </a:r>
            <a:r>
              <a:rPr lang="en-US" smtClean="0"/>
              <a:t> times the sample mean and that when  buying</a:t>
            </a:r>
            <a:r>
              <a:rPr lang="en-US" u="sng" smtClean="0"/>
              <a:t> second hand</a:t>
            </a:r>
            <a:r>
              <a:rPr lang="en-US" smtClean="0"/>
              <a:t> by </a:t>
            </a:r>
            <a:r>
              <a:rPr lang="en-US" smtClean="0">
                <a:solidFill>
                  <a:srgbClr val="FF3300"/>
                </a:solidFill>
              </a:rPr>
              <a:t>65%</a:t>
            </a:r>
            <a:endParaRPr lang="en-US" smtClean="0"/>
          </a:p>
          <a:p>
            <a:pPr eaLnBrk="1" hangingPunct="1">
              <a:buFontTx/>
              <a:buChar char="-"/>
            </a:pPr>
            <a:r>
              <a:rPr lang="en-US" smtClean="0"/>
              <a:t>Increases N.  of times one is cheated when buying </a:t>
            </a:r>
            <a:r>
              <a:rPr lang="en-US" u="sng" smtClean="0"/>
              <a:t>food </a:t>
            </a:r>
            <a:r>
              <a:rPr lang="en-US" smtClean="0"/>
              <a:t>by</a:t>
            </a:r>
            <a:r>
              <a:rPr lang="en-US" u="sng" smtClean="0"/>
              <a:t> </a:t>
            </a:r>
            <a:r>
              <a:rPr lang="en-US" smtClean="0">
                <a:solidFill>
                  <a:srgbClr val="F33711"/>
                </a:solidFill>
              </a:rPr>
              <a:t>as much as</a:t>
            </a:r>
            <a:r>
              <a:rPr lang="en-US" u="sng" smtClean="0"/>
              <a:t> </a:t>
            </a:r>
            <a:r>
              <a:rPr lang="en-US" smtClean="0"/>
              <a:t>the sample</a:t>
            </a:r>
            <a:r>
              <a:rPr lang="en-US" u="sng" smtClean="0"/>
              <a:t> </a:t>
            </a:r>
            <a:r>
              <a:rPr lang="en-US" smtClean="0"/>
              <a:t>mean</a:t>
            </a:r>
            <a:r>
              <a:rPr lang="en-US" smtClean="0">
                <a:solidFill>
                  <a:srgbClr val="FF3300"/>
                </a:solidFill>
              </a:rPr>
              <a:t> </a:t>
            </a:r>
            <a:r>
              <a:rPr lang="en-US" smtClean="0"/>
              <a:t>     </a:t>
            </a:r>
          </a:p>
          <a:p>
            <a:pPr eaLnBrk="1" hangingPunct="1">
              <a:buFontTx/>
              <a:buChar char="-"/>
            </a:pPr>
            <a:r>
              <a:rPr lang="en-US" smtClean="0">
                <a:solidFill>
                  <a:srgbClr val="FF3300"/>
                </a:solidFill>
              </a:rPr>
              <a:t>Triples </a:t>
            </a:r>
            <a:r>
              <a:rPr lang="en-US" smtClean="0"/>
              <a:t>N. of times one is cheated by a </a:t>
            </a:r>
            <a:r>
              <a:rPr lang="en-US" u="sng" smtClean="0"/>
              <a:t>bank</a:t>
            </a:r>
            <a:r>
              <a:rPr lang="en-US" smtClean="0"/>
              <a:t>  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Immigrants, persistence and learning  </a:t>
            </a:r>
          </a:p>
        </p:txBody>
      </p:sp>
      <p:sp>
        <p:nvSpPr>
          <p:cNvPr id="1269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15400" cy="4876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US" sz="2800" smtClean="0"/>
              <a:t>Exploit information on country of origin of immigrants  and </a:t>
            </a:r>
            <a:r>
              <a:rPr lang="en-US" sz="2800" smtClean="0">
                <a:solidFill>
                  <a:srgbClr val="FF3300"/>
                </a:solidFill>
              </a:rPr>
              <a:t>variation in trust across countries of origin</a:t>
            </a:r>
            <a:r>
              <a:rPr lang="en-US" sz="2800" smtClean="0"/>
              <a:t> 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US" sz="2800" smtClean="0"/>
              <a:t>Immigrants from high trust countries more likely to be cheated than immigrants from low trust countries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US" sz="2800" smtClean="0"/>
              <a:t>Exclude reverse causality due to beliefs revision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US" sz="2800" smtClean="0"/>
              <a:t>Effect should be stronger for the first generation and for recent immigrants compared to immigrants who arrived further in the past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Persistence: the evidence  </a:t>
            </a:r>
          </a:p>
        </p:txBody>
      </p:sp>
      <p:sp>
        <p:nvSpPr>
          <p:cNvPr id="129026" name="Rectangle 242"/>
          <p:cNvSpPr>
            <a:spLocks noChangeArrowheads="1"/>
          </p:cNvSpPr>
          <p:nvPr/>
        </p:nvSpPr>
        <p:spPr bwMode="auto">
          <a:xfrm>
            <a:off x="0" y="48466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 sz="1800"/>
          </a:p>
        </p:txBody>
      </p:sp>
      <p:sp>
        <p:nvSpPr>
          <p:cNvPr id="129027" name="Rectangle 399"/>
          <p:cNvSpPr>
            <a:spLocks noChangeArrowheads="1"/>
          </p:cNvSpPr>
          <p:nvPr/>
        </p:nvSpPr>
        <p:spPr bwMode="auto">
          <a:xfrm>
            <a:off x="0" y="43291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 sz="1800"/>
          </a:p>
        </p:txBody>
      </p:sp>
      <p:sp>
        <p:nvSpPr>
          <p:cNvPr id="129028" name="Rectangle 407"/>
          <p:cNvSpPr>
            <a:spLocks noChangeArrowheads="1"/>
          </p:cNvSpPr>
          <p:nvPr/>
        </p:nvSpPr>
        <p:spPr bwMode="auto">
          <a:xfrm>
            <a:off x="0" y="5410200"/>
            <a:ext cx="914400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Freeing oneself from FCE can take as long as one generation</a:t>
            </a:r>
          </a:p>
        </p:txBody>
      </p:sp>
      <p:graphicFrame>
        <p:nvGraphicFramePr>
          <p:cNvPr id="173362" name="Group 306"/>
          <p:cNvGraphicFramePr>
            <a:graphicFrameLocks noGrp="1"/>
          </p:cNvGraphicFramePr>
          <p:nvPr/>
        </p:nvGraphicFramePr>
        <p:xfrm>
          <a:off x="228600" y="1066800"/>
          <a:ext cx="8763000" cy="4206875"/>
        </p:xfrm>
        <a:graphic>
          <a:graphicData uri="http://schemas.openxmlformats.org/drawingml/2006/table">
            <a:tbl>
              <a:tblPr/>
              <a:tblGrid>
                <a:gridCol w="1844675"/>
                <a:gridCol w="1460500"/>
                <a:gridCol w="1262063"/>
                <a:gridCol w="1331912"/>
                <a:gridCol w="1530350"/>
                <a:gridCol w="13335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(1)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(2)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(3)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(4)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(5)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Bank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Insurance</a:t>
                      </a:r>
                      <a:endParaRPr kumimoji="0" lang="en-US" altLang="zh-C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Garamond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Second hand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Things</a:t>
                      </a:r>
                      <a:endParaRPr kumimoji="0" lang="en-US" altLang="zh-C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Garamond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Food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Plumber,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builder, </a:t>
                      </a:r>
                      <a:endParaRPr kumimoji="0" lang="en-US" altLang="zh-C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mechanic,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Repairer</a:t>
                      </a:r>
                      <a:endParaRPr kumimoji="0" lang="en-US" altLang="zh-C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Times being cheated (sum)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Trust c.o -first gen.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0.271**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0.080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0.666***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0.348*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1.491***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(0.103)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(0.154)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(0.220)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(0.195)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(0.489)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Trust c.o</a:t>
                      </a: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Garamond" pitchFamily="18" charset="0"/>
                        </a:rPr>
                        <a:t> </a:t>
                      </a: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-second gen.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-0.031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0.127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-0.224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-0.066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-0.493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(0.194)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(0.211)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(0.171)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(0.265)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(0.614)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Persistence: the evidence  </a:t>
            </a:r>
          </a:p>
        </p:txBody>
      </p:sp>
      <p:sp>
        <p:nvSpPr>
          <p:cNvPr id="131074" name="Rectangle 242"/>
          <p:cNvSpPr>
            <a:spLocks noChangeArrowheads="1"/>
          </p:cNvSpPr>
          <p:nvPr/>
        </p:nvSpPr>
        <p:spPr bwMode="auto">
          <a:xfrm>
            <a:off x="0" y="48466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 sz="1800"/>
          </a:p>
        </p:txBody>
      </p:sp>
      <p:sp>
        <p:nvSpPr>
          <p:cNvPr id="131075" name="Rectangle 399"/>
          <p:cNvSpPr>
            <a:spLocks noChangeArrowheads="1"/>
          </p:cNvSpPr>
          <p:nvPr/>
        </p:nvSpPr>
        <p:spPr bwMode="auto">
          <a:xfrm>
            <a:off x="0" y="43291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 sz="1800"/>
          </a:p>
        </p:txBody>
      </p:sp>
      <p:sp>
        <p:nvSpPr>
          <p:cNvPr id="131076" name="Rectangle 407"/>
          <p:cNvSpPr>
            <a:spLocks noChangeArrowheads="1"/>
          </p:cNvSpPr>
          <p:nvPr/>
        </p:nvSpPr>
        <p:spPr bwMode="auto">
          <a:xfrm>
            <a:off x="0" y="5562600"/>
            <a:ext cx="914400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Effect stronger among new arrivals (less than 20 years)     </a:t>
            </a:r>
          </a:p>
        </p:txBody>
      </p:sp>
      <p:graphicFrame>
        <p:nvGraphicFramePr>
          <p:cNvPr id="8856" name="Group 664"/>
          <p:cNvGraphicFramePr>
            <a:graphicFrameLocks noGrp="1"/>
          </p:cNvGraphicFramePr>
          <p:nvPr/>
        </p:nvGraphicFramePr>
        <p:xfrm>
          <a:off x="228600" y="1143000"/>
          <a:ext cx="8610600" cy="4160838"/>
        </p:xfrm>
        <a:graphic>
          <a:graphicData uri="http://schemas.openxmlformats.org/drawingml/2006/table">
            <a:tbl>
              <a:tblPr/>
              <a:tblGrid>
                <a:gridCol w="1905000"/>
                <a:gridCol w="1312863"/>
                <a:gridCol w="1300162"/>
                <a:gridCol w="968375"/>
                <a:gridCol w="1720850"/>
                <a:gridCol w="140335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Bank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Insurance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Garamond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Second hand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Things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Garamond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Food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Plumber,  builder,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Mechanic, repairer</a:t>
                      </a:r>
                      <a:endParaRPr kumimoji="0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Garamond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Times being cheated (sum)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Trust c.o. : new arrivals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0.663*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0.292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0.473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0.770**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2.022*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(0.381)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(0.279)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(0.444)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(0.332)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(1.056)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Trust c.o.: old arrivals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0.206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0.114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0.425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0.123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1.190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(0.189)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(0.196)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(0.294)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(0.312)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Garamond" pitchFamily="18" charset="0"/>
                        </a:rPr>
                        <a:t>(0.810)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1121" name="Rectangle 655"/>
          <p:cNvSpPr>
            <a:spLocks noChangeArrowheads="1"/>
          </p:cNvSpPr>
          <p:nvPr/>
        </p:nvSpPr>
        <p:spPr bwMode="auto">
          <a:xfrm>
            <a:off x="0" y="47545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Evidence from a trust game   </a:t>
            </a:r>
          </a:p>
        </p:txBody>
      </p:sp>
      <p:sp>
        <p:nvSpPr>
          <p:cNvPr id="1331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43000"/>
            <a:ext cx="8382000" cy="50593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Perform a trust game experiment on a sample of 124 college students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Subjects play repeatedly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At each round they are randomly assigned either the role of sender or that of receiver =&gt; we can measure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z="2000" smtClean="0"/>
              <a:t>Their </a:t>
            </a:r>
            <a:r>
              <a:rPr lang="en-US" sz="2000" smtClean="0">
                <a:solidFill>
                  <a:srgbClr val="FF3300"/>
                </a:solidFill>
              </a:rPr>
              <a:t>behavioral</a:t>
            </a:r>
            <a:r>
              <a:rPr lang="en-US" sz="2000" smtClean="0"/>
              <a:t> trust (when they plays as senders) 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z="2000" smtClean="0"/>
              <a:t>Their </a:t>
            </a:r>
            <a:r>
              <a:rPr lang="en-US" sz="2000" smtClean="0">
                <a:solidFill>
                  <a:srgbClr val="FF3300"/>
                </a:solidFill>
              </a:rPr>
              <a:t>trustworthiness</a:t>
            </a:r>
            <a:r>
              <a:rPr lang="en-US" sz="2000" smtClean="0"/>
              <a:t> (when they play as receivers)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z="2000" smtClean="0"/>
              <a:t>Their </a:t>
            </a:r>
            <a:r>
              <a:rPr lang="en-US" sz="2000" smtClean="0">
                <a:solidFill>
                  <a:srgbClr val="FF3300"/>
                </a:solidFill>
              </a:rPr>
              <a:t>trust beliefs</a:t>
            </a:r>
            <a:r>
              <a:rPr lang="en-US" sz="2000" smtClean="0"/>
              <a:t> (expectations about average amounts returned) at each round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Independent  information, prior to the experiment, on the effort parents put in </a:t>
            </a:r>
            <a:r>
              <a:rPr lang="en-US" sz="2400" smtClean="0">
                <a:solidFill>
                  <a:srgbClr val="FF3300"/>
                </a:solidFill>
              </a:rPr>
              <a:t>teaching trustworthiness</a:t>
            </a:r>
            <a:r>
              <a:rPr lang="en-US" sz="2400" smtClean="0"/>
              <a:t> as a value to their kids </a:t>
            </a:r>
          </a:p>
          <a:p>
            <a:pPr marL="990600" lvl="1" indent="-533400" eaLnBrk="1" hangingPunct="1">
              <a:buFontTx/>
              <a:buNone/>
            </a:pPr>
            <a:endParaRPr lang="en-US" sz="2400" smtClean="0"/>
          </a:p>
          <a:p>
            <a:pPr marL="990600" lvl="1" indent="-533400" eaLnBrk="1" hangingPunct="1"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Own and expected trustworthiness   </a:t>
            </a:r>
          </a:p>
        </p:txBody>
      </p:sp>
      <p:sp>
        <p:nvSpPr>
          <p:cNvPr id="135170" name="Rectangle 10"/>
          <p:cNvSpPr>
            <a:spLocks noChangeArrowheads="1"/>
          </p:cNvSpPr>
          <p:nvPr/>
        </p:nvSpPr>
        <p:spPr bwMode="auto">
          <a:xfrm>
            <a:off x="76200" y="1066800"/>
            <a:ext cx="38100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r">
              <a:spcBef>
                <a:spcPct val="20000"/>
              </a:spcBef>
            </a:pPr>
            <a:r>
              <a:rPr lang="en-US" sz="2000"/>
              <a:t>Distribution of  trust beliefs</a:t>
            </a:r>
          </a:p>
        </p:txBody>
      </p:sp>
      <p:sp>
        <p:nvSpPr>
          <p:cNvPr id="135171" name="Rectangle 12"/>
          <p:cNvSpPr>
            <a:spLocks noChangeArrowheads="1"/>
          </p:cNvSpPr>
          <p:nvPr/>
        </p:nvSpPr>
        <p:spPr bwMode="auto">
          <a:xfrm>
            <a:off x="3962400" y="990600"/>
            <a:ext cx="426720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>
              <a:spcBef>
                <a:spcPct val="20000"/>
              </a:spcBef>
            </a:pPr>
            <a:r>
              <a:rPr lang="en-US" sz="2000"/>
              <a:t>Distribution of initial trustworthiness</a:t>
            </a:r>
          </a:p>
        </p:txBody>
      </p:sp>
      <p:sp>
        <p:nvSpPr>
          <p:cNvPr id="135172" name="Rectangle 13"/>
          <p:cNvSpPr>
            <a:spLocks noChangeArrowheads="1"/>
          </p:cNvSpPr>
          <p:nvPr/>
        </p:nvSpPr>
        <p:spPr bwMode="auto">
          <a:xfrm>
            <a:off x="0" y="4800600"/>
            <a:ext cx="9144000" cy="1828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Tx/>
              <a:buChar char="•"/>
            </a:pP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z="2000">
                <a:solidFill>
                  <a:schemeClr val="tx2"/>
                </a:solidFill>
              </a:rPr>
              <a:t>Massive heterogeneity in pure beliefs </a:t>
            </a:r>
          </a:p>
          <a:p>
            <a:pPr>
              <a:buFontTx/>
              <a:buChar char="•"/>
            </a:pPr>
            <a:r>
              <a:rPr lang="en-US" sz="2000">
                <a:solidFill>
                  <a:schemeClr val="tx2"/>
                </a:solidFill>
              </a:rPr>
              <a:t> Massive heterogeneity in trustworthiness</a:t>
            </a:r>
          </a:p>
          <a:p>
            <a:pPr>
              <a:buFontTx/>
              <a:buChar char="•"/>
            </a:pPr>
            <a:r>
              <a:rPr lang="en-US" sz="2000">
                <a:solidFill>
                  <a:schemeClr val="tx2"/>
                </a:solidFill>
              </a:rPr>
              <a:t> Are the two correlated? =&gt; False consensus   </a:t>
            </a:r>
          </a:p>
        </p:txBody>
      </p:sp>
      <p:pic>
        <p:nvPicPr>
          <p:cNvPr id="135173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363" y="1676400"/>
            <a:ext cx="4541837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74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02163" y="1676400"/>
            <a:ext cx="438943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</a:rPr>
              <a:t>Trust beliefs and initial own trustworthiness</a:t>
            </a:r>
          </a:p>
        </p:txBody>
      </p:sp>
      <p:graphicFrame>
        <p:nvGraphicFramePr>
          <p:cNvPr id="146843" name="Group 411"/>
          <p:cNvGraphicFramePr>
            <a:graphicFrameLocks noGrp="1"/>
          </p:cNvGraphicFramePr>
          <p:nvPr/>
        </p:nvGraphicFramePr>
        <p:xfrm>
          <a:off x="152400" y="1447800"/>
          <a:ext cx="8388350" cy="4627563"/>
        </p:xfrm>
        <a:graphic>
          <a:graphicData uri="http://schemas.openxmlformats.org/drawingml/2006/table">
            <a:tbl>
              <a:tblPr/>
              <a:tblGrid>
                <a:gridCol w="2057400"/>
                <a:gridCol w="1981200"/>
                <a:gridCol w="1295718"/>
                <a:gridCol w="1425575"/>
                <a:gridCol w="1628775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Rounds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 1-3</a:t>
                      </a:r>
                      <a:endPara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Rounds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 4-6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Rounds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 7-9</a:t>
                      </a:r>
                      <a:endPara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Rounds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 10-12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Trust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beliefs </a:t>
                      </a:r>
                      <a:endPara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Trust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beliefs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Trust beliefs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Trust beliefs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Initial own trustworthiness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0.744***</a:t>
                      </a:r>
                      <a:endPara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0.542***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0.475***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0.452***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(0.0419)</a:t>
                      </a:r>
                      <a:endPara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(0.0652)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(0.0748)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(0.0766)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Constant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0.0848***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0.106***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0.0763***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0.0653**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(0.0161)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(0.0232)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(0.0264)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(0.0246)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Observations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276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208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171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171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R-squared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0.586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0.312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0.261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0.249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280" name="Rectangle 389"/>
          <p:cNvSpPr>
            <a:spLocks noChangeArrowheads="1"/>
          </p:cNvSpPr>
          <p:nvPr/>
        </p:nvSpPr>
        <p:spPr bwMode="auto">
          <a:xfrm>
            <a:off x="0" y="54197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</a:rPr>
              <a:t>Where is initial trustworthiness coming from?   </a:t>
            </a:r>
          </a:p>
        </p:txBody>
      </p:sp>
      <p:sp>
        <p:nvSpPr>
          <p:cNvPr id="138242" name="Rectangle 65"/>
          <p:cNvSpPr>
            <a:spLocks noChangeArrowheads="1"/>
          </p:cNvSpPr>
          <p:nvPr/>
        </p:nvSpPr>
        <p:spPr bwMode="auto">
          <a:xfrm>
            <a:off x="0" y="54197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138243" name="Rectangle 66"/>
          <p:cNvSpPr>
            <a:spLocks noChangeArrowheads="1"/>
          </p:cNvSpPr>
          <p:nvPr/>
        </p:nvSpPr>
        <p:spPr bwMode="auto">
          <a:xfrm>
            <a:off x="2190750" y="1128713"/>
            <a:ext cx="49720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altLang="zh-CN">
                <a:latin typeface="Times New Roman" pitchFamily="18" charset="0"/>
                <a:ea typeface="SimSun" pitchFamily="2" charset="-122"/>
                <a:cs typeface="Garamond" pitchFamily="18" charset="0"/>
              </a:rPr>
              <a:t>Initial trustworthiness on </a:t>
            </a:r>
            <a:r>
              <a:rPr lang="en-US" altLang="zh-CN">
                <a:ea typeface="SimSun" pitchFamily="2" charset="-122"/>
                <a:cs typeface="Garamond" pitchFamily="18" charset="0"/>
              </a:rPr>
              <a:t>“</a:t>
            </a:r>
            <a:r>
              <a:rPr lang="en-US" altLang="zh-CN">
                <a:latin typeface="Times New Roman" pitchFamily="18" charset="0"/>
                <a:ea typeface="SimSun" pitchFamily="2" charset="-122"/>
                <a:cs typeface="Garamond" pitchFamily="18" charset="0"/>
              </a:rPr>
              <a:t>good values</a:t>
            </a:r>
            <a:r>
              <a:rPr lang="en-US" altLang="zh-CN">
                <a:ea typeface="SimSun" pitchFamily="2" charset="-122"/>
                <a:cs typeface="Garamond" pitchFamily="18" charset="0"/>
              </a:rPr>
              <a:t>”</a:t>
            </a:r>
          </a:p>
          <a:p>
            <a:pPr eaLnBrk="0" hangingPunct="0"/>
            <a:endParaRPr lang="en-US" altLang="zh-CN">
              <a:ea typeface="SimSun" pitchFamily="2" charset="-122"/>
              <a:cs typeface="Garamond" pitchFamily="18" charset="0"/>
            </a:endParaRPr>
          </a:p>
        </p:txBody>
      </p:sp>
      <p:graphicFrame>
        <p:nvGraphicFramePr>
          <p:cNvPr id="140325" name="Group 37"/>
          <p:cNvGraphicFramePr>
            <a:graphicFrameLocks noGrp="1"/>
          </p:cNvGraphicFramePr>
          <p:nvPr/>
        </p:nvGraphicFramePr>
        <p:xfrm>
          <a:off x="762000" y="1752600"/>
          <a:ext cx="7772400" cy="4144963"/>
        </p:xfrm>
        <a:graphic>
          <a:graphicData uri="http://schemas.openxmlformats.org/drawingml/2006/table">
            <a:tbl>
              <a:tblPr/>
              <a:tblGrid>
                <a:gridCol w="4167188"/>
                <a:gridCol w="3605212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Initial trustworthiness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Parent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  <a:cs typeface="Times New Roman" pitchFamily="18" charset="0"/>
                        </a:rPr>
                        <a:t>’</a:t>
                      </a: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s transmitted values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0.169*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(0.0928)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Constant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0.211***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(0.0597)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Observations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83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R-squared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SimSun" pitchFamily="2" charset="-122"/>
                          <a:cs typeface="Times New Roman" pitchFamily="18" charset="0"/>
                        </a:rPr>
                        <a:t>0.039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8273" name="Rectangle 166"/>
          <p:cNvSpPr>
            <a:spLocks noChangeArrowheads="1"/>
          </p:cNvSpPr>
          <p:nvPr/>
        </p:nvSpPr>
        <p:spPr bwMode="auto">
          <a:xfrm>
            <a:off x="0" y="53895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</a:rPr>
              <a:t>IV estimates: trust beliefs on initial trustworthiness   </a:t>
            </a:r>
          </a:p>
        </p:txBody>
      </p:sp>
      <p:sp>
        <p:nvSpPr>
          <p:cNvPr id="139266" name="Rectangle 65"/>
          <p:cNvSpPr>
            <a:spLocks noChangeArrowheads="1"/>
          </p:cNvSpPr>
          <p:nvPr/>
        </p:nvSpPr>
        <p:spPr bwMode="auto">
          <a:xfrm>
            <a:off x="0" y="54197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graphicFrame>
        <p:nvGraphicFramePr>
          <p:cNvPr id="172544" name="Group 512"/>
          <p:cNvGraphicFramePr>
            <a:graphicFrameLocks noGrp="1"/>
          </p:cNvGraphicFramePr>
          <p:nvPr>
            <p:ph/>
          </p:nvPr>
        </p:nvGraphicFramePr>
        <p:xfrm>
          <a:off x="152400" y="1219200"/>
          <a:ext cx="8567738" cy="4660900"/>
        </p:xfrm>
        <a:graphic>
          <a:graphicData uri="http://schemas.openxmlformats.org/drawingml/2006/table">
            <a:tbl>
              <a:tblPr/>
              <a:tblGrid>
                <a:gridCol w="1910779"/>
                <a:gridCol w="1604962"/>
                <a:gridCol w="1684338"/>
                <a:gridCol w="1682750"/>
                <a:gridCol w="1684337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Rounds 1-3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Rounds 4-6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Rounds 7-9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Rounds 10-12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 beliefs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 beliefs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 beliefs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 beliefs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Initial own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trustworthiness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0.992**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0.951***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0.751**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0.286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Constant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0.0111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-0.0130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-0.0105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0.113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Observations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249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188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153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153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60438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Questions and Doubts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991600" cy="4800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Is it true that trust always generates more surplus?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Does it always pay an </a:t>
            </a:r>
            <a:r>
              <a:rPr lang="en-US" sz="2800" i="1" smtClean="0"/>
              <a:t>individual</a:t>
            </a:r>
            <a:r>
              <a:rPr lang="en-US" sz="2800" smtClean="0"/>
              <a:t> to trust?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Old and recent financial scandals may raise doubts that this is actually the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</a:rPr>
              <a:t>Cultural values and trust beliefs: reduced forms  </a:t>
            </a:r>
          </a:p>
        </p:txBody>
      </p:sp>
      <p:sp>
        <p:nvSpPr>
          <p:cNvPr id="140290" name="Rectangle 65"/>
          <p:cNvSpPr>
            <a:spLocks noChangeArrowheads="1"/>
          </p:cNvSpPr>
          <p:nvPr/>
        </p:nvSpPr>
        <p:spPr bwMode="auto">
          <a:xfrm>
            <a:off x="0" y="54197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graphicFrame>
        <p:nvGraphicFramePr>
          <p:cNvPr id="172544" name="Group 512"/>
          <p:cNvGraphicFramePr>
            <a:graphicFrameLocks noGrp="1"/>
          </p:cNvGraphicFramePr>
          <p:nvPr>
            <p:ph/>
          </p:nvPr>
        </p:nvGraphicFramePr>
        <p:xfrm>
          <a:off x="228600" y="854075"/>
          <a:ext cx="8458200" cy="5207000"/>
        </p:xfrm>
        <a:graphic>
          <a:graphicData uri="http://schemas.openxmlformats.org/drawingml/2006/table">
            <a:tbl>
              <a:tblPr/>
              <a:tblGrid>
                <a:gridCol w="1801813"/>
                <a:gridCol w="1604962"/>
                <a:gridCol w="1684338"/>
                <a:gridCol w="1682750"/>
                <a:gridCol w="1684337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Rounds 1-3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Rounds 4-6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Rounds 7-9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Rounds 10-12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 beliefs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 beliefs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 beliefs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Trust beliefs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Parents transmitted values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0.122**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0.125*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0.122*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0.0515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Constant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0.246***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0.197***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0.143***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0.171***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Observations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339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262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216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GB" altLang="zh-CN" sz="3200" smtClean="0">
                <a:ea typeface="SimSun" pitchFamily="2" charset="-122"/>
              </a:rPr>
              <a:t>Trust beliefs and performance in the experiment </a:t>
            </a:r>
            <a:endParaRPr lang="en-US" sz="3200" smtClean="0"/>
          </a:p>
        </p:txBody>
      </p:sp>
      <p:sp>
        <p:nvSpPr>
          <p:cNvPr id="141314" name="Rectangle 13"/>
          <p:cNvSpPr>
            <a:spLocks noChangeArrowheads="1"/>
          </p:cNvSpPr>
          <p:nvPr/>
        </p:nvSpPr>
        <p:spPr bwMode="auto">
          <a:xfrm>
            <a:off x="0" y="5638800"/>
            <a:ext cx="91440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Tx/>
              <a:buChar char="•"/>
            </a:pP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z="2000">
                <a:solidFill>
                  <a:schemeClr val="tx2"/>
                </a:solidFill>
              </a:rPr>
              <a:t>Hump  shape confirmed in on line experiment =&gt; rule out reverse causality and heterogeneity in trustworthiness of pool one interacts with</a:t>
            </a:r>
          </a:p>
          <a:p>
            <a:pPr>
              <a:buFontTx/>
              <a:buChar char="•"/>
            </a:pPr>
            <a:r>
              <a:rPr lang="en-US" sz="2000">
                <a:solidFill>
                  <a:schemeClr val="tx2"/>
                </a:solidFill>
              </a:rPr>
              <a:t> Senders with correct beliefs make 20% more income than those with either too low or too high trust</a:t>
            </a:r>
          </a:p>
        </p:txBody>
      </p:sp>
      <p:pic>
        <p:nvPicPr>
          <p:cNvPr id="141315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990600"/>
            <a:ext cx="57435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Conclusion</a:t>
            </a:r>
            <a:r>
              <a:rPr lang="en-US" smtClean="0"/>
              <a:t>  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8991600" cy="5181600"/>
          </a:xfrm>
        </p:spPr>
        <p:txBody>
          <a:bodyPr/>
          <a:lstStyle/>
          <a:p>
            <a:pPr marL="533400" indent="-533400" eaLnBrk="1" hangingPunct="1"/>
            <a:r>
              <a:rPr lang="en-US" sz="2200" smtClean="0"/>
              <a:t>Miscalibrated trust beliefs can be individually costly</a:t>
            </a:r>
          </a:p>
          <a:p>
            <a:pPr marL="533400" indent="-533400" eaLnBrk="1" hangingPunct="1"/>
            <a:r>
              <a:rPr lang="en-US" sz="2200" smtClean="0"/>
              <a:t>Costs can be substantial:</a:t>
            </a:r>
          </a:p>
          <a:p>
            <a:pPr lvl="1" eaLnBrk="1" hangingPunct="1"/>
            <a:r>
              <a:rPr lang="en-US" sz="2200" smtClean="0"/>
              <a:t>Our estimates: losses entailed by poorly calibrated beliefs are as important as returns to education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200" smtClean="0"/>
              <a:t>Is it better to exceed in trust or to mistrust?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200" smtClean="0"/>
              <a:t>Both excesses are individually costly, but exceeding in mistrust is </a:t>
            </a:r>
            <a:r>
              <a:rPr lang="en-US" sz="2200" i="1" smtClean="0"/>
              <a:t>individually</a:t>
            </a:r>
            <a:r>
              <a:rPr lang="en-US" sz="2200" smtClean="0"/>
              <a:t> more costly than exceeding in trust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200" smtClean="0"/>
              <a:t>Mistrust also socially costly as it reduces the creation of surplus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200" smtClean="0"/>
              <a:t>Exceeding in trust, while costly to the individual, may be beneficial to society as it promotes surplus creation.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200" smtClean="0"/>
              <a:t>Reconciles hump-shaped relation in individual data and monotonically increasing relation in aggregate data 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60438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Our contribution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991600" cy="4800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Focus on the link between </a:t>
            </a:r>
            <a:r>
              <a:rPr lang="en-US" sz="2800" i="1" smtClean="0"/>
              <a:t>i</a:t>
            </a:r>
            <a:r>
              <a:rPr lang="en-US" sz="2800" i="1" smtClean="0">
                <a:solidFill>
                  <a:srgbClr val="FF3300"/>
                </a:solidFill>
              </a:rPr>
              <a:t>ndividual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FF3300"/>
                </a:solidFill>
              </a:rPr>
              <a:t>trust </a:t>
            </a:r>
            <a:r>
              <a:rPr lang="en-US" sz="2800" smtClean="0"/>
              <a:t>and </a:t>
            </a:r>
            <a:r>
              <a:rPr lang="en-US" sz="2800" i="1" smtClean="0">
                <a:solidFill>
                  <a:srgbClr val="FF3300"/>
                </a:solidFill>
              </a:rPr>
              <a:t>individual</a:t>
            </a:r>
            <a:r>
              <a:rPr lang="en-US" sz="2800" smtClean="0">
                <a:solidFill>
                  <a:srgbClr val="FF3300"/>
                </a:solidFill>
              </a:rPr>
              <a:t> performance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Argue performance is hump-shaped in own trust beliefs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sz="2400" smtClean="0"/>
              <a:t>Very trustworthy individuals will form too optimistic beliefs</a:t>
            </a:r>
          </a:p>
          <a:p>
            <a:pPr marL="1009650" lvl="1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Wingdings" pitchFamily="2" charset="2"/>
              </a:rPr>
              <a:t>	 t</a:t>
            </a:r>
            <a:r>
              <a:rPr lang="en-US" sz="2400" smtClean="0"/>
              <a:t>hey trust and trade too much with the risk of being cheated (and this reduces performance)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sz="2400" smtClean="0"/>
              <a:t>Un-trustworthy individuals will form too conservative beliefs</a:t>
            </a:r>
          </a:p>
          <a:p>
            <a:pPr marL="1009650" lvl="1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ym typeface="Wingdings" pitchFamily="2" charset="2"/>
              </a:rPr>
              <a:t>	 t</a:t>
            </a:r>
            <a:r>
              <a:rPr lang="en-US" sz="2400" smtClean="0"/>
              <a:t>hey do not trust and trade too little, loosing profitable opportunities as a result</a:t>
            </a:r>
          </a:p>
          <a:p>
            <a:pPr marL="1009650" lvl="1" indent="-609600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411163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altLang="zh-CN" sz="3200" smtClean="0">
                <a:ea typeface="SimSun" pitchFamily="2" charset="-122"/>
              </a:rPr>
              <a:t>Trust Beliefs:  Density Functions by Country</a:t>
            </a:r>
            <a:endParaRPr lang="en-US" sz="3200" smtClean="0"/>
          </a:p>
        </p:txBody>
      </p:sp>
      <p:pic>
        <p:nvPicPr>
          <p:cNvPr id="2765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8991600" cy="591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Oval 5"/>
          <p:cNvSpPr>
            <a:spLocks noChangeArrowheads="1"/>
          </p:cNvSpPr>
          <p:nvPr/>
        </p:nvSpPr>
        <p:spPr bwMode="auto">
          <a:xfrm>
            <a:off x="7772400" y="762000"/>
            <a:ext cx="457200" cy="228600"/>
          </a:xfrm>
          <a:prstGeom prst="ellipse">
            <a:avLst/>
          </a:prstGeom>
          <a:noFill/>
          <a:ln w="19050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52" name="Oval 6"/>
          <p:cNvSpPr>
            <a:spLocks noChangeArrowheads="1"/>
          </p:cNvSpPr>
          <p:nvPr/>
        </p:nvSpPr>
        <p:spPr bwMode="auto">
          <a:xfrm>
            <a:off x="7772400" y="2667000"/>
            <a:ext cx="457200" cy="228600"/>
          </a:xfrm>
          <a:prstGeom prst="ellipse">
            <a:avLst/>
          </a:prstGeom>
          <a:noFill/>
          <a:ln w="19050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53" name="Oval 7"/>
          <p:cNvSpPr>
            <a:spLocks noChangeArrowheads="1"/>
          </p:cNvSpPr>
          <p:nvPr/>
        </p:nvSpPr>
        <p:spPr bwMode="auto">
          <a:xfrm>
            <a:off x="5105400" y="3657600"/>
            <a:ext cx="457200" cy="228600"/>
          </a:xfrm>
          <a:prstGeom prst="ellipse">
            <a:avLst/>
          </a:prstGeom>
          <a:noFill/>
          <a:ln w="19050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54" name="Oval 8"/>
          <p:cNvSpPr>
            <a:spLocks noChangeArrowheads="1"/>
          </p:cNvSpPr>
          <p:nvPr/>
        </p:nvSpPr>
        <p:spPr bwMode="auto">
          <a:xfrm>
            <a:off x="3733800" y="2743200"/>
            <a:ext cx="457200" cy="228600"/>
          </a:xfrm>
          <a:prstGeom prst="ellipse">
            <a:avLst/>
          </a:prstGeom>
          <a:noFill/>
          <a:ln w="19050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55" name="Oval 9"/>
          <p:cNvSpPr>
            <a:spLocks noChangeArrowheads="1"/>
          </p:cNvSpPr>
          <p:nvPr/>
        </p:nvSpPr>
        <p:spPr bwMode="auto">
          <a:xfrm>
            <a:off x="1066800" y="3657600"/>
            <a:ext cx="457200" cy="228600"/>
          </a:xfrm>
          <a:prstGeom prst="ellipse">
            <a:avLst/>
          </a:prstGeom>
          <a:noFill/>
          <a:ln w="19050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56" name="Oval 10"/>
          <p:cNvSpPr>
            <a:spLocks noChangeArrowheads="1"/>
          </p:cNvSpPr>
          <p:nvPr/>
        </p:nvSpPr>
        <p:spPr bwMode="auto">
          <a:xfrm>
            <a:off x="2438400" y="4800600"/>
            <a:ext cx="457200" cy="228600"/>
          </a:xfrm>
          <a:prstGeom prst="ellipse">
            <a:avLst/>
          </a:prstGeom>
          <a:noFill/>
          <a:ln w="19050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57" name="Oval 11"/>
          <p:cNvSpPr>
            <a:spLocks noChangeArrowheads="1"/>
          </p:cNvSpPr>
          <p:nvPr/>
        </p:nvSpPr>
        <p:spPr bwMode="auto">
          <a:xfrm>
            <a:off x="1066800" y="762000"/>
            <a:ext cx="457200" cy="228600"/>
          </a:xfrm>
          <a:prstGeom prst="ellipse">
            <a:avLst/>
          </a:prstGeom>
          <a:noFill/>
          <a:ln w="19050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58" name="Oval 12"/>
          <p:cNvSpPr>
            <a:spLocks noChangeArrowheads="1"/>
          </p:cNvSpPr>
          <p:nvPr/>
        </p:nvSpPr>
        <p:spPr bwMode="auto">
          <a:xfrm>
            <a:off x="1066800" y="1752600"/>
            <a:ext cx="457200" cy="228600"/>
          </a:xfrm>
          <a:prstGeom prst="ellipse">
            <a:avLst/>
          </a:prstGeom>
          <a:noFill/>
          <a:ln w="19050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59" name="Oval 13"/>
          <p:cNvSpPr>
            <a:spLocks noChangeArrowheads="1"/>
          </p:cNvSpPr>
          <p:nvPr/>
        </p:nvSpPr>
        <p:spPr bwMode="auto">
          <a:xfrm>
            <a:off x="6400800" y="1752600"/>
            <a:ext cx="457200" cy="228600"/>
          </a:xfrm>
          <a:prstGeom prst="ellipse">
            <a:avLst/>
          </a:prstGeom>
          <a:noFill/>
          <a:ln w="19050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0" name="Oval 14"/>
          <p:cNvSpPr>
            <a:spLocks noChangeArrowheads="1"/>
          </p:cNvSpPr>
          <p:nvPr/>
        </p:nvSpPr>
        <p:spPr bwMode="auto">
          <a:xfrm>
            <a:off x="6400800" y="762000"/>
            <a:ext cx="457200" cy="228600"/>
          </a:xfrm>
          <a:prstGeom prst="ellipse">
            <a:avLst/>
          </a:prstGeom>
          <a:noFill/>
          <a:ln w="19050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1" name="Oval 15"/>
          <p:cNvSpPr>
            <a:spLocks noChangeArrowheads="1"/>
          </p:cNvSpPr>
          <p:nvPr/>
        </p:nvSpPr>
        <p:spPr bwMode="auto">
          <a:xfrm>
            <a:off x="3733800" y="762000"/>
            <a:ext cx="457200" cy="228600"/>
          </a:xfrm>
          <a:prstGeom prst="ellipse">
            <a:avLst/>
          </a:prstGeom>
          <a:noFill/>
          <a:ln w="19050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2" name="Oval 16"/>
          <p:cNvSpPr>
            <a:spLocks noChangeArrowheads="1"/>
          </p:cNvSpPr>
          <p:nvPr/>
        </p:nvSpPr>
        <p:spPr bwMode="auto">
          <a:xfrm>
            <a:off x="1066800" y="27432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3" name="Oval 17"/>
          <p:cNvSpPr>
            <a:spLocks noChangeArrowheads="1"/>
          </p:cNvSpPr>
          <p:nvPr/>
        </p:nvSpPr>
        <p:spPr bwMode="auto">
          <a:xfrm>
            <a:off x="1143000" y="48006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4" name="Oval 18"/>
          <p:cNvSpPr>
            <a:spLocks noChangeArrowheads="1"/>
          </p:cNvSpPr>
          <p:nvPr/>
        </p:nvSpPr>
        <p:spPr bwMode="auto">
          <a:xfrm>
            <a:off x="5029200" y="26670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5" name="Oval 19"/>
          <p:cNvSpPr>
            <a:spLocks noChangeArrowheads="1"/>
          </p:cNvSpPr>
          <p:nvPr/>
        </p:nvSpPr>
        <p:spPr bwMode="auto">
          <a:xfrm>
            <a:off x="5105400" y="7620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6" name="Oval 20"/>
          <p:cNvSpPr>
            <a:spLocks noChangeArrowheads="1"/>
          </p:cNvSpPr>
          <p:nvPr/>
        </p:nvSpPr>
        <p:spPr bwMode="auto">
          <a:xfrm>
            <a:off x="7772400" y="17526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7" name="Oval 21"/>
          <p:cNvSpPr>
            <a:spLocks noChangeArrowheads="1"/>
          </p:cNvSpPr>
          <p:nvPr/>
        </p:nvSpPr>
        <p:spPr bwMode="auto">
          <a:xfrm>
            <a:off x="2438400" y="36576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8" name="Oval 22"/>
          <p:cNvSpPr>
            <a:spLocks noChangeArrowheads="1"/>
          </p:cNvSpPr>
          <p:nvPr/>
        </p:nvSpPr>
        <p:spPr bwMode="auto">
          <a:xfrm>
            <a:off x="3733800" y="36576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69" name="Oval 23"/>
          <p:cNvSpPr>
            <a:spLocks noChangeArrowheads="1"/>
          </p:cNvSpPr>
          <p:nvPr/>
        </p:nvSpPr>
        <p:spPr bwMode="auto">
          <a:xfrm>
            <a:off x="7772400" y="36576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70" name="Oval 24"/>
          <p:cNvSpPr>
            <a:spLocks noChangeArrowheads="1"/>
          </p:cNvSpPr>
          <p:nvPr/>
        </p:nvSpPr>
        <p:spPr bwMode="auto">
          <a:xfrm>
            <a:off x="6400800" y="36576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71" name="Oval 25"/>
          <p:cNvSpPr>
            <a:spLocks noChangeArrowheads="1"/>
          </p:cNvSpPr>
          <p:nvPr/>
        </p:nvSpPr>
        <p:spPr bwMode="auto">
          <a:xfrm>
            <a:off x="3733800" y="1752600"/>
            <a:ext cx="457200" cy="228600"/>
          </a:xfrm>
          <a:prstGeom prst="ellipse">
            <a:avLst/>
          </a:prstGeom>
          <a:noFill/>
          <a:ln w="19050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72" name="Oval 26"/>
          <p:cNvSpPr>
            <a:spLocks noChangeArrowheads="1"/>
          </p:cNvSpPr>
          <p:nvPr/>
        </p:nvSpPr>
        <p:spPr bwMode="auto">
          <a:xfrm>
            <a:off x="6324600" y="6858000"/>
            <a:ext cx="914400" cy="914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73" name="Oval 27"/>
          <p:cNvSpPr>
            <a:spLocks noChangeArrowheads="1"/>
          </p:cNvSpPr>
          <p:nvPr/>
        </p:nvSpPr>
        <p:spPr bwMode="auto">
          <a:xfrm>
            <a:off x="3733800" y="4800600"/>
            <a:ext cx="457200" cy="228600"/>
          </a:xfrm>
          <a:prstGeom prst="ellipse">
            <a:avLst/>
          </a:prstGeom>
          <a:noFill/>
          <a:ln w="19050" algn="ctr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74" name="Rectangle 28"/>
          <p:cNvSpPr>
            <a:spLocks noChangeArrowheads="1"/>
          </p:cNvSpPr>
          <p:nvPr/>
        </p:nvSpPr>
        <p:spPr bwMode="auto">
          <a:xfrm>
            <a:off x="4800600" y="4876800"/>
            <a:ext cx="1066800" cy="152400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r">
              <a:spcBef>
                <a:spcPct val="20000"/>
              </a:spcBef>
            </a:pPr>
            <a:r>
              <a:rPr lang="en-US" sz="1800"/>
              <a:t>High trust</a:t>
            </a:r>
          </a:p>
        </p:txBody>
      </p:sp>
      <p:sp>
        <p:nvSpPr>
          <p:cNvPr id="27675" name="Oval 29"/>
          <p:cNvSpPr>
            <a:spLocks noChangeArrowheads="1"/>
          </p:cNvSpPr>
          <p:nvPr/>
        </p:nvSpPr>
        <p:spPr bwMode="auto">
          <a:xfrm>
            <a:off x="3733800" y="5181600"/>
            <a:ext cx="457200" cy="228600"/>
          </a:xfrm>
          <a:prstGeom prst="ellips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76" name="Rectangle 30"/>
          <p:cNvSpPr>
            <a:spLocks noChangeArrowheads="1"/>
          </p:cNvSpPr>
          <p:nvPr/>
        </p:nvSpPr>
        <p:spPr bwMode="auto">
          <a:xfrm>
            <a:off x="4800600" y="5181600"/>
            <a:ext cx="1524000" cy="152400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r">
              <a:spcBef>
                <a:spcPct val="20000"/>
              </a:spcBef>
            </a:pPr>
            <a:r>
              <a:rPr lang="en-US" sz="1800"/>
              <a:t>Medium trust</a:t>
            </a:r>
          </a:p>
        </p:txBody>
      </p:sp>
      <p:sp>
        <p:nvSpPr>
          <p:cNvPr id="27677" name="Oval 31"/>
          <p:cNvSpPr>
            <a:spLocks noChangeArrowheads="1"/>
          </p:cNvSpPr>
          <p:nvPr/>
        </p:nvSpPr>
        <p:spPr bwMode="auto">
          <a:xfrm>
            <a:off x="3733800" y="54864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78" name="Rectangle 32"/>
          <p:cNvSpPr>
            <a:spLocks noChangeArrowheads="1"/>
          </p:cNvSpPr>
          <p:nvPr/>
        </p:nvSpPr>
        <p:spPr bwMode="auto">
          <a:xfrm>
            <a:off x="4876800" y="5562600"/>
            <a:ext cx="1066800" cy="152400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371600" indent="-457200" algn="r">
              <a:spcBef>
                <a:spcPct val="20000"/>
              </a:spcBef>
            </a:pPr>
            <a:r>
              <a:rPr lang="en-US" sz="1800"/>
              <a:t>Low trust</a:t>
            </a:r>
          </a:p>
        </p:txBody>
      </p:sp>
      <p:sp>
        <p:nvSpPr>
          <p:cNvPr id="27679" name="Rectangle 2"/>
          <p:cNvSpPr>
            <a:spLocks noChangeArrowheads="1"/>
          </p:cNvSpPr>
          <p:nvPr/>
        </p:nvSpPr>
        <p:spPr bwMode="auto">
          <a:xfrm>
            <a:off x="76200" y="6172200"/>
            <a:ext cx="9067800" cy="60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2800">
                <a:solidFill>
                  <a:schemeClr val="tx2"/>
                </a:solidFill>
                <a:ea typeface="SimSun" pitchFamily="2" charset="-122"/>
              </a:rPr>
              <a:t>Bottom line: massive heterogeneity in beliefs within the same community</a:t>
            </a:r>
            <a:endParaRPr lang="en-US" sz="2800">
              <a:solidFill>
                <a:schemeClr val="tx2"/>
              </a:solidFill>
              <a:ea typeface="SimSun" pitchFamily="2" charset="-122"/>
            </a:endParaRPr>
          </a:p>
        </p:txBody>
      </p:sp>
      <p:sp>
        <p:nvSpPr>
          <p:cNvPr id="27680" name="Oval 18"/>
          <p:cNvSpPr>
            <a:spLocks noChangeArrowheads="1"/>
          </p:cNvSpPr>
          <p:nvPr/>
        </p:nvSpPr>
        <p:spPr bwMode="auto">
          <a:xfrm>
            <a:off x="5029200" y="1752600"/>
            <a:ext cx="457200" cy="2286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27681" name="Oval 13"/>
          <p:cNvSpPr>
            <a:spLocks noChangeArrowheads="1"/>
          </p:cNvSpPr>
          <p:nvPr/>
        </p:nvSpPr>
        <p:spPr bwMode="auto">
          <a:xfrm>
            <a:off x="2438400" y="1752600"/>
            <a:ext cx="457200" cy="228600"/>
          </a:xfrm>
          <a:prstGeom prst="ellipse">
            <a:avLst/>
          </a:prstGeom>
          <a:noFill/>
          <a:ln w="19050" algn="ctr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60438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Where is persistent heterogeneity coming from?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991600" cy="4800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3300"/>
                </a:solidFill>
              </a:rPr>
              <a:t>Two explanations</a:t>
            </a:r>
            <a:r>
              <a:rPr lang="en-US" sz="2400" smtClean="0"/>
              <a:t>:</a:t>
            </a:r>
          </a:p>
          <a:p>
            <a:pPr marL="609600" indent="-609600">
              <a:lnSpc>
                <a:spcPct val="90000"/>
              </a:lnSpc>
            </a:pPr>
            <a:endParaRPr lang="en-US" sz="2400" smtClean="0"/>
          </a:p>
          <a:p>
            <a:pPr marL="609600" indent="-609600">
              <a:lnSpc>
                <a:spcPct val="90000"/>
              </a:lnSpc>
            </a:pPr>
            <a:r>
              <a:rPr lang="en-US" sz="2400" smtClean="0"/>
              <a:t>Parents endow children with </a:t>
            </a:r>
            <a:r>
              <a:rPr lang="en-US" sz="2400" u="sng" smtClean="0"/>
              <a:t>priors </a:t>
            </a:r>
            <a:r>
              <a:rPr lang="en-US" sz="2400" smtClean="0"/>
              <a:t>about others and  cultural priors are hard to change – e.g. because of confirmation bias (GSZ, 2008; Dohmen et. al. 2007) </a:t>
            </a:r>
          </a:p>
          <a:p>
            <a:pPr marL="609600" indent="-609600">
              <a:lnSpc>
                <a:spcPct val="90000"/>
              </a:lnSpc>
            </a:pPr>
            <a:endParaRPr lang="en-US" sz="2400" smtClean="0"/>
          </a:p>
          <a:p>
            <a:pPr marL="609600" indent="-609600">
              <a:lnSpc>
                <a:spcPct val="90000"/>
              </a:lnSpc>
            </a:pPr>
            <a:r>
              <a:rPr lang="en-US" sz="2400" smtClean="0"/>
              <a:t>Parents endow children with </a:t>
            </a:r>
            <a:r>
              <a:rPr lang="en-US" sz="2400" u="sng" smtClean="0"/>
              <a:t>values</a:t>
            </a:r>
            <a:r>
              <a:rPr lang="en-US" sz="2400" smtClean="0"/>
              <a:t> (Bisin and Verdier, 2000, 2001; Tabellini,2009) and people extrapolate beliefs from their own trustworthiness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Both values and </a:t>
            </a:r>
            <a:r>
              <a:rPr lang="en-US" sz="2400" smtClean="0">
                <a:solidFill>
                  <a:srgbClr val="FF3300"/>
                </a:solidFill>
              </a:rPr>
              <a:t>false consensus</a:t>
            </a:r>
            <a:r>
              <a:rPr lang="en-US" sz="2400" smtClean="0"/>
              <a:t> are persistent </a:t>
            </a:r>
            <a:r>
              <a:rPr lang="en-US" sz="2400" i="1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Back with evidence on this later  </a:t>
            </a:r>
          </a:p>
        </p:txBody>
      </p:sp>
      <p:pic>
        <p:nvPicPr>
          <p:cNvPr id="29699" name="Picture 4" descr="head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175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5959475"/>
            <a:ext cx="9144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60438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Outline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991600" cy="4800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A simple model tying false consensus and the hump shaped relationship between trust and performance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Field data evidence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sz="2400" smtClean="0"/>
              <a:t>Relationship between trust and performance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sz="2400" smtClean="0"/>
              <a:t>The relationship between trust and being cheated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Experimental evidence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sz="2400" smtClean="0"/>
              <a:t>Show evidence of culturally driven trust beliefs coupled with the tendency of individuals to extrapolate from their own type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sz="2400" smtClean="0"/>
              <a:t>Hump shaped performance-trust relation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1"/>
          </a:solidFill>
        </p:spPr>
        <p:txBody>
          <a:bodyPr/>
          <a:lstStyle/>
          <a:p>
            <a:pPr algn="l" eaLnBrk="1" hangingPunct="1"/>
            <a:r>
              <a:rPr lang="en-US" sz="3600" smtClean="0"/>
              <a:t>A simple model</a:t>
            </a:r>
          </a:p>
        </p:txBody>
      </p:sp>
      <p:sp>
        <p:nvSpPr>
          <p:cNvPr id="78856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it-IT"/>
          </a:p>
        </p:txBody>
      </p:sp>
      <p:sp>
        <p:nvSpPr>
          <p:cNvPr id="7885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Investor has capital but no ideas</a:t>
            </a:r>
          </a:p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Partner (e.g. an Entrepreneur) has ideas but not capital and he/she can cheat (Dixit, 2003)</a:t>
            </a:r>
          </a:p>
          <a:p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E=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investor endowment</a:t>
            </a:r>
          </a:p>
          <a:p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S=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amount the investor lends</a:t>
            </a:r>
          </a:p>
          <a:p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f(S)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output produced if invest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r>
              <a:rPr lang="el-GR" sz="2000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fraction of cheaters in the population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subjective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probability of being cheated</a:t>
            </a:r>
            <a:endParaRPr lang="en-US" sz="20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0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Investor’s problem:</a:t>
            </a:r>
          </a:p>
          <a:p>
            <a:pPr>
              <a:buFontTx/>
              <a:buNone/>
            </a:pPr>
            <a:endParaRPr lang="en-US" sz="20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0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000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2438400" y="5791200"/>
          <a:ext cx="4724400" cy="355600"/>
        </p:xfrm>
        <a:graphic>
          <a:graphicData uri="http://schemas.openxmlformats.org/presentationml/2006/ole">
            <p:oleObj spid="_x0000_s78853" name="Equation" r:id="rId4" imgW="2450880" imgH="203040" progId="Equation.3">
              <p:embed/>
            </p:oleObj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2971800" y="4724400"/>
          <a:ext cx="5029200" cy="762000"/>
        </p:xfrm>
        <a:graphic>
          <a:graphicData uri="http://schemas.openxmlformats.org/presentationml/2006/ole">
            <p:oleObj spid="_x0000_s78854" name="Equation" r:id="rId5" imgW="2145960" imgH="4060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3716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3716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42500</TotalTime>
  <Words>2241</Words>
  <Application>Microsoft Office PowerPoint</Application>
  <PresentationFormat>Экран (4:3)</PresentationFormat>
  <Paragraphs>629</Paragraphs>
  <Slides>42</Slides>
  <Notes>38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1" baseType="lpstr">
      <vt:lpstr>Arial</vt:lpstr>
      <vt:lpstr>Wingdings</vt:lpstr>
      <vt:lpstr>SimSun</vt:lpstr>
      <vt:lpstr>Times New Roman</vt:lpstr>
      <vt:lpstr>MS Mincho</vt:lpstr>
      <vt:lpstr>Garamond</vt:lpstr>
      <vt:lpstr>Symbol</vt:lpstr>
      <vt:lpstr>Default Design</vt:lpstr>
      <vt:lpstr>Equation</vt:lpstr>
      <vt:lpstr>The Right Amount of Trust </vt:lpstr>
      <vt:lpstr>The rise of trust</vt:lpstr>
      <vt:lpstr>Trust and economic performance</vt:lpstr>
      <vt:lpstr>Questions and Doubts</vt:lpstr>
      <vt:lpstr>Our contribution </vt:lpstr>
      <vt:lpstr>Trust Beliefs:  Density Functions by Country</vt:lpstr>
      <vt:lpstr>Where is persistent heterogeneity coming from? </vt:lpstr>
      <vt:lpstr>Outline</vt:lpstr>
      <vt:lpstr>A simple model</vt:lpstr>
      <vt:lpstr>Solution</vt:lpstr>
      <vt:lpstr>Solution: graphics</vt:lpstr>
      <vt:lpstr>Predictions  </vt:lpstr>
      <vt:lpstr>Trust, performance and cheating:  empirical evidence    </vt:lpstr>
      <vt:lpstr>Data</vt:lpstr>
      <vt:lpstr>Trust and performance: evidence</vt:lpstr>
      <vt:lpstr>The trust-performance relation </vt:lpstr>
      <vt:lpstr>The Trust-Income relation   </vt:lpstr>
      <vt:lpstr>It peaks earlier in low trust countries </vt:lpstr>
      <vt:lpstr>Does not vanish with experience</vt:lpstr>
      <vt:lpstr>…nor with education</vt:lpstr>
      <vt:lpstr>Trust and performance: comments </vt:lpstr>
      <vt:lpstr>Objection 1: In medio stat virtus </vt:lpstr>
      <vt:lpstr>Objection 2: Wealthier people more precise info about others’ trustworthiness </vt:lpstr>
      <vt:lpstr>Digging deeper into mechanism  </vt:lpstr>
      <vt:lpstr>Data on cheating experience  </vt:lpstr>
      <vt:lpstr>Cheating distributions  </vt:lpstr>
      <vt:lpstr>Trust and cheating: problem </vt:lpstr>
      <vt:lpstr>Cheating: model   </vt:lpstr>
      <vt:lpstr>Trust and cheating: first stage </vt:lpstr>
      <vt:lpstr>Trust and cheating: IV estimates  </vt:lpstr>
      <vt:lpstr>Trust &amp; cheating: effects  </vt:lpstr>
      <vt:lpstr>Immigrants, persistence and learning  </vt:lpstr>
      <vt:lpstr>Persistence: the evidence  </vt:lpstr>
      <vt:lpstr>Persistence: the evidence  </vt:lpstr>
      <vt:lpstr>Evidence from a trust game   </vt:lpstr>
      <vt:lpstr>Own and expected trustworthiness   </vt:lpstr>
      <vt:lpstr>Слайд 37</vt:lpstr>
      <vt:lpstr>Слайд 38</vt:lpstr>
      <vt:lpstr>Слайд 39</vt:lpstr>
      <vt:lpstr>Слайд 40</vt:lpstr>
      <vt:lpstr>Trust beliefs and performance in the experiment </vt:lpstr>
      <vt:lpstr>Conclusion  </vt:lpstr>
    </vt:vector>
  </TitlesOfParts>
  <Company>Preferred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traits and financial decisions. The role of regret and ambiguity aversion  </dc:title>
  <dc:creator>Luigi Guiso</dc:creator>
  <cp:lastModifiedBy>USER</cp:lastModifiedBy>
  <cp:revision>753</cp:revision>
  <dcterms:created xsi:type="dcterms:W3CDTF">2008-02-10T11:59:29Z</dcterms:created>
  <dcterms:modified xsi:type="dcterms:W3CDTF">2010-04-05T12:45:21Z</dcterms:modified>
</cp:coreProperties>
</file>